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116"/>
  </p:notesMasterIdLst>
  <p:handoutMasterIdLst>
    <p:handoutMasterId r:id="rId117"/>
  </p:handoutMasterIdLst>
  <p:sldIdLst>
    <p:sldId id="256" r:id="rId2"/>
    <p:sldId id="482" r:id="rId3"/>
    <p:sldId id="260" r:id="rId4"/>
    <p:sldId id="442" r:id="rId5"/>
    <p:sldId id="443" r:id="rId6"/>
    <p:sldId id="445" r:id="rId7"/>
    <p:sldId id="444" r:id="rId8"/>
    <p:sldId id="446" r:id="rId9"/>
    <p:sldId id="447" r:id="rId10"/>
    <p:sldId id="448" r:id="rId11"/>
    <p:sldId id="483" r:id="rId12"/>
    <p:sldId id="484" r:id="rId13"/>
    <p:sldId id="485" r:id="rId14"/>
    <p:sldId id="449" r:id="rId15"/>
    <p:sldId id="450" r:id="rId16"/>
    <p:sldId id="451" r:id="rId17"/>
    <p:sldId id="452" r:id="rId18"/>
    <p:sldId id="453" r:id="rId19"/>
    <p:sldId id="454" r:id="rId20"/>
    <p:sldId id="455" r:id="rId21"/>
    <p:sldId id="367" r:id="rId22"/>
    <p:sldId id="368" r:id="rId23"/>
    <p:sldId id="457" r:id="rId24"/>
    <p:sldId id="481" r:id="rId25"/>
    <p:sldId id="369" r:id="rId26"/>
    <p:sldId id="406" r:id="rId27"/>
    <p:sldId id="458" r:id="rId28"/>
    <p:sldId id="370" r:id="rId29"/>
    <p:sldId id="371" r:id="rId30"/>
    <p:sldId id="372" r:id="rId31"/>
    <p:sldId id="373" r:id="rId32"/>
    <p:sldId id="374" r:id="rId33"/>
    <p:sldId id="407" r:id="rId34"/>
    <p:sldId id="408" r:id="rId35"/>
    <p:sldId id="375" r:id="rId36"/>
    <p:sldId id="376" r:id="rId37"/>
    <p:sldId id="377" r:id="rId38"/>
    <p:sldId id="378" r:id="rId39"/>
    <p:sldId id="379" r:id="rId40"/>
    <p:sldId id="380" r:id="rId41"/>
    <p:sldId id="381" r:id="rId42"/>
    <p:sldId id="382" r:id="rId43"/>
    <p:sldId id="384" r:id="rId44"/>
    <p:sldId id="385" r:id="rId45"/>
    <p:sldId id="386" r:id="rId46"/>
    <p:sldId id="409" r:id="rId47"/>
    <p:sldId id="389" r:id="rId48"/>
    <p:sldId id="390" r:id="rId49"/>
    <p:sldId id="391" r:id="rId50"/>
    <p:sldId id="392" r:id="rId51"/>
    <p:sldId id="394" r:id="rId52"/>
    <p:sldId id="395" r:id="rId53"/>
    <p:sldId id="396" r:id="rId54"/>
    <p:sldId id="397" r:id="rId55"/>
    <p:sldId id="398" r:id="rId56"/>
    <p:sldId id="399" r:id="rId57"/>
    <p:sldId id="400" r:id="rId58"/>
    <p:sldId id="401" r:id="rId59"/>
    <p:sldId id="402" r:id="rId60"/>
    <p:sldId id="403" r:id="rId61"/>
    <p:sldId id="410" r:id="rId62"/>
    <p:sldId id="411" r:id="rId63"/>
    <p:sldId id="412" r:id="rId64"/>
    <p:sldId id="413" r:id="rId65"/>
    <p:sldId id="414" r:id="rId66"/>
    <p:sldId id="415" r:id="rId67"/>
    <p:sldId id="459" r:id="rId68"/>
    <p:sldId id="460" r:id="rId69"/>
    <p:sldId id="461" r:id="rId70"/>
    <p:sldId id="462" r:id="rId71"/>
    <p:sldId id="463" r:id="rId72"/>
    <p:sldId id="464" r:id="rId73"/>
    <p:sldId id="465" r:id="rId74"/>
    <p:sldId id="466" r:id="rId75"/>
    <p:sldId id="467" r:id="rId76"/>
    <p:sldId id="468" r:id="rId77"/>
    <p:sldId id="469" r:id="rId78"/>
    <p:sldId id="470" r:id="rId79"/>
    <p:sldId id="471" r:id="rId80"/>
    <p:sldId id="472" r:id="rId81"/>
    <p:sldId id="473" r:id="rId82"/>
    <p:sldId id="474" r:id="rId83"/>
    <p:sldId id="475" r:id="rId84"/>
    <p:sldId id="476" r:id="rId85"/>
    <p:sldId id="477" r:id="rId86"/>
    <p:sldId id="478" r:id="rId87"/>
    <p:sldId id="479" r:id="rId88"/>
    <p:sldId id="480" r:id="rId89"/>
    <p:sldId id="431" r:id="rId90"/>
    <p:sldId id="496" r:id="rId91"/>
    <p:sldId id="497" r:id="rId92"/>
    <p:sldId id="503" r:id="rId93"/>
    <p:sldId id="504" r:id="rId94"/>
    <p:sldId id="505" r:id="rId95"/>
    <p:sldId id="506" r:id="rId96"/>
    <p:sldId id="498" r:id="rId97"/>
    <p:sldId id="499" r:id="rId98"/>
    <p:sldId id="500" r:id="rId99"/>
    <p:sldId id="501" r:id="rId100"/>
    <p:sldId id="502" r:id="rId101"/>
    <p:sldId id="507" r:id="rId102"/>
    <p:sldId id="508" r:id="rId103"/>
    <p:sldId id="509" r:id="rId104"/>
    <p:sldId id="510" r:id="rId105"/>
    <p:sldId id="511" r:id="rId106"/>
    <p:sldId id="490" r:id="rId107"/>
    <p:sldId id="492" r:id="rId108"/>
    <p:sldId id="493" r:id="rId109"/>
    <p:sldId id="491" r:id="rId110"/>
    <p:sldId id="489" r:id="rId111"/>
    <p:sldId id="494" r:id="rId112"/>
    <p:sldId id="488" r:id="rId113"/>
    <p:sldId id="486" r:id="rId114"/>
    <p:sldId id="495"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03"/>
    <p:restoredTop sz="94729"/>
  </p:normalViewPr>
  <p:slideViewPr>
    <p:cSldViewPr snapToGrid="0" snapToObjects="1">
      <p:cViewPr varScale="1">
        <p:scale>
          <a:sx n="81" d="100"/>
          <a:sy n="81" d="100"/>
        </p:scale>
        <p:origin x="394" y="67"/>
      </p:cViewPr>
      <p:guideLst>
        <p:guide orient="horz" pos="2160"/>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a:solidFill>
                <a:srgbClr val="0000FF"/>
              </a:solidFill>
            </a:rPr>
            <a:t>Deep Generative Models</a:t>
          </a: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a:solidFill>
                <a:srgbClr val="0000FF"/>
              </a:solidFill>
            </a:rPr>
            <a:t>Explicit Density</a:t>
          </a: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a:solidFill>
                <a:srgbClr val="0000FF"/>
              </a:solidFill>
            </a:rPr>
            <a:t>Markov Chain</a:t>
          </a: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a:solidFill>
                <a:srgbClr val="0000FF"/>
              </a:solidFill>
            </a:rPr>
            <a:t>Implicit Density</a:t>
          </a: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a:solidFill>
                <a:srgbClr val="0000FF"/>
              </a:solidFill>
            </a:rPr>
            <a:t>Markov Chain</a:t>
          </a: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a:solidFill>
                <a:srgbClr val="0000FF"/>
              </a:solidFill>
            </a:rPr>
            <a:t>Direct</a:t>
          </a: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pt>
    <dgm:pt modelId="{A783F38A-D8ED-B247-8378-74EEE12F9BF8}" type="pres">
      <dgm:prSet presAssocID="{515BDA2D-4850-2442-8448-900AA9F697F0}" presName="connTx" presStyleLbl="parChTrans1D2" presStyleIdx="0" presStyleCnt="2"/>
      <dgm:spPr/>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pt>
    <dgm:pt modelId="{AA83E32A-C5E3-434B-8953-DA3244A6F14B}" type="pres">
      <dgm:prSet presAssocID="{6D4A2189-E498-464C-828B-B65ABD594507}" presName="connTx" presStyleLbl="parChTrans1D3" presStyleIdx="0" presStyleCnt="4"/>
      <dgm:spPr/>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pt>
    <dgm:pt modelId="{87054BE7-2520-9941-8A15-784D4EE1C3A1}" type="pres">
      <dgm:prSet presAssocID="{3C35D84A-F102-7941-888D-E9BF5C6719AE}" presName="connTx" presStyleLbl="parChTrans1D3" presStyleIdx="1" presStyleCnt="4"/>
      <dgm:spPr/>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pt>
    <dgm:pt modelId="{9BDF3A2D-72EE-BE42-BFDC-217767EBBB4F}" type="pres">
      <dgm:prSet presAssocID="{21909E4F-2ECE-3845-8DEB-D77F2A34BECA}" presName="connTx" presStyleLbl="parChTrans1D2" presStyleIdx="1" presStyleCnt="2"/>
      <dgm:spPr/>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pt>
    <dgm:pt modelId="{56C857D2-A8BD-EB49-89B4-E490F21BA897}" type="pres">
      <dgm:prSet presAssocID="{02AED976-D241-1448-A68E-394C64776584}" presName="connTx" presStyleLbl="parChTrans1D3" presStyleIdx="2" presStyleCnt="4"/>
      <dgm:spPr/>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pt>
    <dgm:pt modelId="{11DAEB5A-E47E-9344-9D2C-ABD4D7C3ABC8}" type="pres">
      <dgm:prSet presAssocID="{0CF9BCAF-EC87-6440-9DDD-3685D663CF13}" presName="connTx" presStyleLbl="parChTrans1D3" presStyleIdx="3" presStyleCnt="4"/>
      <dgm:spPr/>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pt>
    <dgm:pt modelId="{A9A7FF87-F728-DD40-9B4D-469B979730F9}" type="pres">
      <dgm:prSet presAssocID="{BC555BB5-29CD-7545-960E-EE2BBAC07B31}" presName="level3hierChild" presStyleCnt="0"/>
      <dgm:spPr/>
    </dgm:pt>
  </dgm:ptLst>
  <dgm:cxnLst>
    <dgm:cxn modelId="{A1EAB40B-872D-8C4E-A6B0-A362E3942238}" srcId="{A3534884-AE6E-594C-B1EF-380F2CF3163C}" destId="{BC555BB5-29CD-7545-960E-EE2BBAC07B31}" srcOrd="1" destOrd="0" parTransId="{0CF9BCAF-EC87-6440-9DDD-3685D663CF13}" sibTransId="{BA8847CA-BAD3-5A4F-945D-4C41CD294B5A}"/>
    <dgm:cxn modelId="{A5180225-55C4-4D45-BAA8-86B43A6F32CC}" type="presOf" srcId="{02AED976-D241-1448-A68E-394C64776584}" destId="{AB346CDB-17A3-1F4B-9F46-5B861C632A48}" srcOrd="0"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B612D441-E5FA-2F49-BA16-754268727A37}" type="presOf" srcId="{3C35D84A-F102-7941-888D-E9BF5C6719AE}" destId="{87054BE7-2520-9941-8A15-784D4EE1C3A1}" srcOrd="1"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5A719D51-BFD1-F34D-988A-399DE90FF8DA}" type="presOf" srcId="{02AED976-D241-1448-A68E-394C64776584}" destId="{56C857D2-A8BD-EB49-89B4-E490F21BA897}" srcOrd="1"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F2C98B77-2556-2047-9B86-78CD01855457}" srcId="{AB530C70-2F97-9D4F-B055-A811B675D3C0}" destId="{B7C9247F-B2DF-0C42-8889-61E9E4831CC8}" srcOrd="0" destOrd="0" parTransId="{2BDAC304-1464-5149-8A47-25CF5AF8EA78}" sibTransId="{F967389A-F399-B245-A2FC-901B322D4CE9}"/>
    <dgm:cxn modelId="{7D560F7F-5ECA-554F-82E8-690A5190FBE3}" type="presOf" srcId="{0CF9BCAF-EC87-6440-9DDD-3685D663CF13}" destId="{A47AB6F1-8FA2-0F4E-BDF1-77BCB5B04182}" srcOrd="0" destOrd="0" presId="urn:microsoft.com/office/officeart/2005/8/layout/hierarchy2"/>
    <dgm:cxn modelId="{A2DBCD83-4089-C845-8BAC-715F82BCDCE8}" srcId="{B7C9247F-B2DF-0C42-8889-61E9E4831CC8}" destId="{A3534884-AE6E-594C-B1EF-380F2CF3163C}" srcOrd="1" destOrd="0" parTransId="{21909E4F-2ECE-3845-8DEB-D77F2A34BECA}" sibTransId="{2E3726DA-7489-ED4C-9322-596D6F578402}"/>
    <dgm:cxn modelId="{012C169D-0E43-2F41-B9E4-976493916E3D}" type="presOf" srcId="{AB530C70-2F97-9D4F-B055-A811B675D3C0}" destId="{7E001CE8-158A-4749-95E3-502944562692}" srcOrd="0" destOrd="0" presId="urn:microsoft.com/office/officeart/2005/8/layout/hierarchy2"/>
    <dgm:cxn modelId="{2EF7B8B9-B903-134C-A2C8-E2FD66017FCD}" type="presOf" srcId="{515BDA2D-4850-2442-8448-900AA9F697F0}" destId="{A783F38A-D8ED-B247-8378-74EEE12F9BF8}"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3FADBEC7-E54E-054B-9FAA-BA7E5D88F655}" type="presOf" srcId="{0CF9BCAF-EC87-6440-9DDD-3685D663CF13}" destId="{11DAEB5A-E47E-9344-9D2C-ABD4D7C3ABC8}" srcOrd="1"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437D43CE-48D9-7144-8E7B-662A9275D821}" srcId="{A3534884-AE6E-594C-B1EF-380F2CF3163C}" destId="{CD4D9E06-E4A4-AD41-B37D-A535B7CE9673}" srcOrd="0" destOrd="0" parTransId="{02AED976-D241-1448-A68E-394C64776584}" sibTransId="{77F48481-C3E1-3049-9561-F1F8307ECF3D}"/>
    <dgm:cxn modelId="{CF8F00D2-D14A-7D47-8DDA-4266967E00D8}" type="presOf" srcId="{6D4A2189-E498-464C-828B-B65ABD594507}" destId="{17C777AD-035C-BC47-991E-ECA9A2A20388}" srcOrd="0"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726DB0E8-AED4-DB40-8CE8-0E8DD1AE5FD5}" srcId="{B7C9247F-B2DF-0C42-8889-61E9E4831CC8}" destId="{783EB77B-DA8E-D149-9408-76E2D31C52E3}" srcOrd="0" destOrd="0" parTransId="{515BDA2D-4850-2442-8448-900AA9F697F0}" sibTransId="{6C73AA95-A2BE-9446-8316-D29209E8A3D0}"/>
    <dgm:cxn modelId="{B60DBBE9-CDB2-494E-A961-884771E64A33}" type="presOf" srcId="{A3534884-AE6E-594C-B1EF-380F2CF3163C}" destId="{717B8C19-C5D6-4145-B7A5-E8C6CA001869}" srcOrd="0" destOrd="0" presId="urn:microsoft.com/office/officeart/2005/8/layout/hierarchy2"/>
    <dgm:cxn modelId="{51D5C3EC-A4D1-2848-B67A-7654710A3340}" type="presOf" srcId="{AD1AFE6E-BB86-7C4B-BAC9-3D2DAB76E04D}" destId="{C92989F7-12A6-134C-BB39-9313BB20EF6B}"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Deep Generative Models</a:t>
          </a: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Explicit Density</a:t>
          </a: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Markov Chain</a:t>
          </a: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Implicit Density</a:t>
          </a: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Markov Chain</a:t>
          </a: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Direct</a:t>
          </a: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 Id="rId4" Type="http://schemas.openxmlformats.org/officeDocument/2006/relationships/image" Target="../media/image80.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81.emf"/><Relationship Id="rId5" Type="http://schemas.openxmlformats.org/officeDocument/2006/relationships/image" Target="../media/image83.emf"/><Relationship Id="rId4"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image" Target="../media/image8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‹Nº›</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‹Nº›</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707284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kvfrans.com</a:t>
            </a:r>
            <a:r>
              <a:rPr lang="en-US" dirty="0"/>
              <a:t>/</a:t>
            </a:r>
            <a:r>
              <a:rPr lang="en-US" dirty="0" err="1"/>
              <a:t>variational</a:t>
            </a:r>
            <a:r>
              <a:rPr lang="en-US" dirty="0"/>
              <a:t>-</a:t>
            </a:r>
            <a:r>
              <a:rPr lang="en-US" dirty="0" err="1"/>
              <a:t>autoencoders</a:t>
            </a:r>
            <a:r>
              <a:rPr lang="en-US" dirty="0"/>
              <a:t>-explained/</a:t>
            </a:r>
          </a:p>
          <a:p>
            <a:r>
              <a:rPr lang="en-US" dirty="0"/>
              <a:t>https://</a:t>
            </a:r>
            <a:r>
              <a:rPr lang="en-US" dirty="0" err="1"/>
              <a:t>arxiv.org</a:t>
            </a:r>
            <a:r>
              <a:rPr lang="en-US" dirty="0"/>
              <a:t>/</a:t>
            </a:r>
            <a:r>
              <a:rPr lang="en-US" dirty="0" err="1"/>
              <a:t>pdf</a:t>
            </a:r>
            <a:r>
              <a:rPr lang="en-US"/>
              <a:t>/1606.05908.pdf</a:t>
            </a:r>
          </a:p>
        </p:txBody>
      </p:sp>
      <p:sp>
        <p:nvSpPr>
          <p:cNvPr id="4" name="Slide Number Placeholder 3"/>
          <p:cNvSpPr>
            <a:spLocks noGrp="1"/>
          </p:cNvSpPr>
          <p:nvPr>
            <p:ph type="sldNum" sz="quarter" idx="10"/>
          </p:nvPr>
        </p:nvSpPr>
        <p:spPr/>
        <p:txBody>
          <a:bodyPr/>
          <a:lstStyle/>
          <a:p>
            <a:fld id="{81EC9494-BAC6-AC41-8AE6-2DE7C4871F23}" type="slidenum">
              <a:rPr lang="en-US" smtClean="0"/>
              <a:t>79</a:t>
            </a:fld>
            <a:endParaRPr lang="en-US"/>
          </a:p>
        </p:txBody>
      </p:sp>
    </p:spTree>
    <p:extLst>
      <p:ext uri="{BB962C8B-B14F-4D97-AF65-F5344CB8AC3E}">
        <p14:creationId xmlns:p14="http://schemas.microsoft.com/office/powerpoint/2010/main" val="164694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5A7E2330-536D-2343-85F2-147F226D6DA6}"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‹Nº›</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518840" y="429386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10" name="Picture 9"/>
          <p:cNvPicPr>
            <a:picLocks noChangeAspect="1"/>
          </p:cNvPicPr>
          <p:nvPr userDrawn="1"/>
        </p:nvPicPr>
        <p:blipFill>
          <a:blip r:embed="rId4"/>
          <a:stretch>
            <a:fillRect/>
          </a:stretch>
        </p:blipFill>
        <p:spPr>
          <a:xfrm>
            <a:off x="0" y="0"/>
            <a:ext cx="1316319" cy="1316319"/>
          </a:xfrm>
          <a:prstGeom prst="rect">
            <a:avLst/>
          </a:prstGeom>
        </p:spPr>
      </p:pic>
      <p:pic>
        <p:nvPicPr>
          <p:cNvPr id="11" name="Picture 10"/>
          <p:cNvPicPr>
            <a:picLocks noChangeAspect="1"/>
          </p:cNvPicPr>
          <p:nvPr userDrawn="1"/>
        </p:nvPicPr>
        <p:blipFill>
          <a:blip r:embed="rId4"/>
          <a:stretch>
            <a:fillRect/>
          </a:stretch>
        </p:blipFill>
        <p:spPr>
          <a:xfrm>
            <a:off x="10875681" y="-1"/>
            <a:ext cx="1316319" cy="1316319"/>
          </a:xfrm>
          <a:prstGeom prst="rect">
            <a:avLst/>
          </a:prstGeom>
        </p:spPr>
      </p:pic>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‹Nº›</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‹Nº›</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‹Nº›</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‹Nº›</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‹Nº›</a:t>
            </a:fld>
            <a:endParaRPr lang="en-US" dirty="0"/>
          </a:p>
        </p:txBody>
      </p:sp>
      <p:grpSp>
        <p:nvGrpSpPr>
          <p:cNvPr id="9" name="Group 8"/>
          <p:cNvGrpSpPr>
            <a:grpSpLocks/>
          </p:cNvGrpSpPr>
          <p:nvPr/>
        </p:nvGrpSpPr>
        <p:grpSpPr>
          <a:xfrm>
            <a:off x="667462" y="6153741"/>
            <a:ext cx="812363" cy="45720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pic>
        <p:nvPicPr>
          <p:cNvPr id="11" name="Picture 10"/>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‹Nº›</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pic>
        <p:nvPicPr>
          <p:cNvPr id="10" name="Picture 9"/>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‹Nº›</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195B39-179D-8647-8689-2EE25E605572}"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‹Nº›</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51235F-66CD-E248-BE58-BA79CA94DB79}" type="datetime1">
              <a:rPr lang="en-US" smtClean="0"/>
              <a:t>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‹Nº›</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1/22/2019</a:t>
            </a:fld>
            <a:endParaRPr lang="en-US"/>
          </a:p>
        </p:txBody>
      </p:sp>
      <p:sp>
        <p:nvSpPr>
          <p:cNvPr id="5" name="Slide Number Placeholder 4"/>
          <p:cNvSpPr>
            <a:spLocks noGrp="1"/>
          </p:cNvSpPr>
          <p:nvPr>
            <p:ph type="sldNum" sz="quarter" idx="12"/>
          </p:nvPr>
        </p:nvSpPr>
        <p:spPr>
          <a:xfrm>
            <a:off x="8607329" y="6356352"/>
            <a:ext cx="2844800" cy="365125"/>
          </a:xfrm>
        </p:spPr>
        <p:txBody>
          <a:bodyPr/>
          <a:lstStyle/>
          <a:p>
            <a:fld id="{A13833A1-46C9-FB45-812F-A8AC7B5136EB}" type="slidenum">
              <a:rPr lang="en-US" smtClean="0"/>
              <a:t>‹Nº›</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‹Nº›</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‹Nº›</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1/22/2019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‹Nº›</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4.png"/><Relationship Id="rId7" Type="http://schemas.openxmlformats.org/officeDocument/2006/relationships/image" Target="../media/image85.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7.bin"/><Relationship Id="rId5" Type="http://schemas.openxmlformats.org/officeDocument/2006/relationships/image" Target="../media/image84.emf"/><Relationship Id="rId10" Type="http://schemas.openxmlformats.org/officeDocument/2006/relationships/image" Target="../media/image97.png"/><Relationship Id="rId4" Type="http://schemas.openxmlformats.org/officeDocument/2006/relationships/oleObject" Target="../embeddings/oleObject17.bin"/><Relationship Id="rId9" Type="http://schemas.openxmlformats.org/officeDocument/2006/relationships/image" Target="../media/image9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0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71.png"/><Relationship Id="rId7" Type="http://schemas.openxmlformats.org/officeDocument/2006/relationships/image" Target="../media/image104.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940.png"/><Relationship Id="rId5" Type="http://schemas.openxmlformats.org/officeDocument/2006/relationships/image" Target="../media/image105.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image" Target="../media/image71.png"/><Relationship Id="rId7" Type="http://schemas.openxmlformats.org/officeDocument/2006/relationships/image" Target="../media/image106.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940.png"/><Relationship Id="rId5" Type="http://schemas.openxmlformats.org/officeDocument/2006/relationships/image" Target="../media/image105.png"/><Relationship Id="rId10" Type="http://schemas.openxmlformats.org/officeDocument/2006/relationships/image" Target="../media/image104.png"/><Relationship Id="rId4" Type="http://schemas.openxmlformats.org/officeDocument/2006/relationships/image" Target="../media/image102.png"/><Relationship Id="rId9" Type="http://schemas.openxmlformats.org/officeDocument/2006/relationships/image" Target="../media/image10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5.png"/></Relationships>
</file>

<file path=ppt/slides/_rels/slide114.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png"/><Relationship Id="rId3" Type="http://schemas.openxmlformats.org/officeDocument/2006/relationships/image" Target="../media/image6.tiff"/><Relationship Id="rId7" Type="http://schemas.openxmlformats.org/officeDocument/2006/relationships/image" Target="../media/image15.png"/><Relationship Id="rId12" Type="http://schemas.openxmlformats.org/officeDocument/2006/relationships/image" Target="../media/image17.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6.png"/><Relationship Id="rId5" Type="http://schemas.openxmlformats.org/officeDocument/2006/relationships/image" Target="../media/image13.png"/><Relationship Id="rId10" Type="http://schemas.openxmlformats.org/officeDocument/2006/relationships/image" Target="../media/image25.png"/><Relationship Id="rId4" Type="http://schemas.openxmlformats.org/officeDocument/2006/relationships/image" Target="../media/image7.tiff"/><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jpeg"/><Relationship Id="rId1" Type="http://schemas.openxmlformats.org/officeDocument/2006/relationships/slideLayout" Target="../slideLayouts/slideLayout2.xml"/><Relationship Id="rId6" Type="http://schemas.microsoft.com/office/2007/relationships/hdphoto" Target="../media/hdphoto5.wdp"/><Relationship Id="rId5" Type="http://schemas.microsoft.com/office/2007/relationships/hdphoto" Target="../media/hdphoto4.wdp"/><Relationship Id="rId4" Type="http://schemas.openxmlformats.org/officeDocument/2006/relationships/image" Target="../media/image24.jpeg"/></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jpe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2.jpeg"/><Relationship Id="rId4" Type="http://schemas.openxmlformats.org/officeDocument/2006/relationships/image" Target="../media/image31.tiff"/></Relationships>
</file>

<file path=ppt/slides/_rels/slide4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4.jpe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5.tiff"/><Relationship Id="rId1" Type="http://schemas.openxmlformats.org/officeDocument/2006/relationships/slideLayout" Target="../slideLayouts/slideLayout2.xml"/><Relationship Id="rId4" Type="http://schemas.microsoft.com/office/2007/relationships/hdphoto" Target="../media/hdphoto10.wdp"/></Relationships>
</file>

<file path=ppt/slides/_rels/slide4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6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8.emf"/><Relationship Id="rId5" Type="http://schemas.openxmlformats.org/officeDocument/2006/relationships/oleObject" Target="../embeddings/oleObject2.bin"/><Relationship Id="rId10" Type="http://schemas.openxmlformats.org/officeDocument/2006/relationships/image" Target="../media/image80.emf"/><Relationship Id="rId4" Type="http://schemas.openxmlformats.org/officeDocument/2006/relationships/image" Target="../media/image77.emf"/><Relationship Id="rId9" Type="http://schemas.openxmlformats.org/officeDocument/2006/relationships/oleObject" Target="../embeddings/oleObject4.bin"/></Relationships>
</file>

<file path=ppt/slides/_rels/slide78.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83.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9.e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82.emf"/><Relationship Id="rId4" Type="http://schemas.openxmlformats.org/officeDocument/2006/relationships/image" Target="../media/image81.emf"/><Relationship Id="rId9" Type="http://schemas.openxmlformats.org/officeDocument/2006/relationships/oleObject" Target="../embeddings/oleObject8.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5.xml"/><Relationship Id="rId7" Type="http://schemas.openxmlformats.org/officeDocument/2006/relationships/image" Target="../media/image84.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86.emf"/><Relationship Id="rId5" Type="http://schemas.openxmlformats.org/officeDocument/2006/relationships/image" Target="../media/image71.png"/><Relationship Id="rId10" Type="http://schemas.openxmlformats.org/officeDocument/2006/relationships/oleObject" Target="../embeddings/oleObject12.bin"/><Relationship Id="rId4" Type="http://schemas.openxmlformats.org/officeDocument/2006/relationships/image" Target="../media/image70.png"/><Relationship Id="rId9" Type="http://schemas.openxmlformats.org/officeDocument/2006/relationships/image" Target="../media/image8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87.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88.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89.emf"/><Relationship Id="rId5" Type="http://schemas.openxmlformats.org/officeDocument/2006/relationships/oleObject" Target="../embeddings/oleObject16.bin"/><Relationship Id="rId4" Type="http://schemas.openxmlformats.org/officeDocument/2006/relationships/image" Target="../media/image8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74.png"/><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84.emf"/><Relationship Id="rId5" Type="http://schemas.openxmlformats.org/officeDocument/2006/relationships/oleObject" Target="../embeddings/oleObject17.bin"/><Relationship Id="rId4" Type="http://schemas.openxmlformats.org/officeDocument/2006/relationships/image" Target="../media/image40.png"/></Relationships>
</file>

<file path=ppt/slides/_rels/slide92.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74.png"/><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84.emf"/><Relationship Id="rId5" Type="http://schemas.openxmlformats.org/officeDocument/2006/relationships/oleObject" Target="../embeddings/oleObject17.bin"/><Relationship Id="rId4" Type="http://schemas.openxmlformats.org/officeDocument/2006/relationships/image" Target="../media/image40.png"/></Relationships>
</file>

<file path=ppt/slides/_rels/slide93.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74.png"/><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4.emf"/><Relationship Id="rId5" Type="http://schemas.openxmlformats.org/officeDocument/2006/relationships/oleObject" Target="../embeddings/oleObject17.bin"/><Relationship Id="rId10" Type="http://schemas.openxmlformats.org/officeDocument/2006/relationships/image" Target="../media/image98.png"/><Relationship Id="rId4" Type="http://schemas.openxmlformats.org/officeDocument/2006/relationships/image" Target="../media/image40.png"/><Relationship Id="rId9" Type="http://schemas.openxmlformats.org/officeDocument/2006/relationships/image" Target="../media/image97.png"/></Relationships>
</file>

<file path=ppt/slides/_rels/slide94.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74.png"/><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4.emf"/><Relationship Id="rId11" Type="http://schemas.openxmlformats.org/officeDocument/2006/relationships/image" Target="../media/image99.png"/><Relationship Id="rId5" Type="http://schemas.openxmlformats.org/officeDocument/2006/relationships/oleObject" Target="../embeddings/oleObject17.bin"/><Relationship Id="rId10" Type="http://schemas.openxmlformats.org/officeDocument/2006/relationships/image" Target="../media/image69.png"/><Relationship Id="rId4" Type="http://schemas.openxmlformats.org/officeDocument/2006/relationships/image" Target="../media/image40.png"/><Relationship Id="rId9" Type="http://schemas.openxmlformats.org/officeDocument/2006/relationships/image" Target="../media/image97.png"/></Relationships>
</file>

<file path=ppt/slides/_rels/slide95.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74.png"/><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4.emf"/><Relationship Id="rId5" Type="http://schemas.openxmlformats.org/officeDocument/2006/relationships/oleObject" Target="../embeddings/oleObject17.bin"/><Relationship Id="rId10"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97.png"/></Relationships>
</file>

<file path=ppt/slides/_rels/slide96.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74.png"/><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4.emf"/><Relationship Id="rId5" Type="http://schemas.openxmlformats.org/officeDocument/2006/relationships/oleObject" Target="../embeddings/oleObject17.bin"/><Relationship Id="rId10" Type="http://schemas.openxmlformats.org/officeDocument/2006/relationships/image" Target="../media/image99.png"/><Relationship Id="rId4" Type="http://schemas.openxmlformats.org/officeDocument/2006/relationships/image" Target="../media/image40.png"/><Relationship Id="rId9" Type="http://schemas.openxmlformats.org/officeDocument/2006/relationships/image" Target="../media/image97.png"/></Relationships>
</file>

<file path=ppt/slides/_rels/slide97.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74.png"/><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4.emf"/><Relationship Id="rId5" Type="http://schemas.openxmlformats.org/officeDocument/2006/relationships/oleObject" Target="../embeddings/oleObject17.bin"/><Relationship Id="rId10" Type="http://schemas.openxmlformats.org/officeDocument/2006/relationships/image" Target="../media/image97.png"/><Relationship Id="rId4" Type="http://schemas.openxmlformats.org/officeDocument/2006/relationships/image" Target="../media/image40.png"/><Relationship Id="rId9" Type="http://schemas.openxmlformats.org/officeDocument/2006/relationships/image" Target="../media/image99.png"/></Relationships>
</file>

<file path=ppt/slides/_rels/slide9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4.png"/><Relationship Id="rId7" Type="http://schemas.openxmlformats.org/officeDocument/2006/relationships/image" Target="../media/image85.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5.bin"/><Relationship Id="rId11" Type="http://schemas.openxmlformats.org/officeDocument/2006/relationships/image" Target="../media/image100.png"/><Relationship Id="rId5" Type="http://schemas.openxmlformats.org/officeDocument/2006/relationships/image" Target="../media/image84.emf"/><Relationship Id="rId10" Type="http://schemas.openxmlformats.org/officeDocument/2006/relationships/image" Target="../media/image97.png"/><Relationship Id="rId4" Type="http://schemas.openxmlformats.org/officeDocument/2006/relationships/oleObject" Target="../embeddings/oleObject17.bin"/><Relationship Id="rId9" Type="http://schemas.openxmlformats.org/officeDocument/2006/relationships/image" Target="../media/image99.png"/></Relationships>
</file>

<file path=ppt/slides/_rels/slide9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4.png"/><Relationship Id="rId7" Type="http://schemas.openxmlformats.org/officeDocument/2006/relationships/image" Target="../media/image85.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6.bin"/><Relationship Id="rId11" Type="http://schemas.openxmlformats.org/officeDocument/2006/relationships/image" Target="../media/image101.png"/><Relationship Id="rId5" Type="http://schemas.openxmlformats.org/officeDocument/2006/relationships/image" Target="../media/image84.emf"/><Relationship Id="rId10" Type="http://schemas.openxmlformats.org/officeDocument/2006/relationships/image" Target="../media/image97.png"/><Relationship Id="rId4" Type="http://schemas.openxmlformats.org/officeDocument/2006/relationships/oleObject" Target="../embeddings/oleObject17.bin"/><Relationship Id="rId9"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Deep Neural Networks for Image Recognition</a:t>
            </a:r>
            <a:br>
              <a:rPr lang="en-US" sz="3200" dirty="0"/>
            </a:b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a:xfrm>
            <a:off x="601939" y="1122441"/>
            <a:ext cx="10327008" cy="1039991"/>
          </a:xfrm>
        </p:spPr>
        <p:txBody>
          <a:bodyPr/>
          <a:lstStyle/>
          <a:p>
            <a:r>
              <a:rPr lang="en-US" dirty="0"/>
              <a:t>Common architectures</a:t>
            </a:r>
          </a:p>
          <a:p>
            <a:endParaRPr lang="en-US" dirty="0"/>
          </a:p>
          <a:p>
            <a:r>
              <a:rPr lang="en-US" dirty="0"/>
              <a:t>Add fully connected networks, </a:t>
            </a:r>
          </a:p>
          <a:p>
            <a:r>
              <a:rPr lang="en-US" dirty="0"/>
              <a:t>CNN, </a:t>
            </a:r>
          </a:p>
          <a:p>
            <a:r>
              <a:rPr lang="en-US" dirty="0"/>
              <a:t>RNN, </a:t>
            </a:r>
          </a:p>
          <a:p>
            <a:r>
              <a:rPr lang="en-US" dirty="0"/>
              <a:t>Bidirectional </a:t>
            </a:r>
            <a:r>
              <a:rPr lang="en-US" dirty="0" err="1"/>
              <a:t>etc</a:t>
            </a:r>
            <a:r>
              <a:rPr lang="en-US" dirty="0"/>
              <a:t> </a:t>
            </a:r>
          </a:p>
          <a:p>
            <a:r>
              <a:rPr lang="en-US" dirty="0"/>
              <a:t>Fancy one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spTree>
    <p:extLst>
      <p:ext uri="{BB962C8B-B14F-4D97-AF65-F5344CB8AC3E}">
        <p14:creationId xmlns:p14="http://schemas.microsoft.com/office/powerpoint/2010/main" val="15047724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60260"/>
            <a:ext cx="11493416" cy="767276"/>
          </a:xfrm>
        </p:spPr>
        <p:txBody>
          <a:bodyPr/>
          <a:lstStyle/>
          <a:p>
            <a:r>
              <a:rPr lang="en-US" dirty="0"/>
              <a:t>Blending Latent Variables [NEW @ER]</a:t>
            </a:r>
          </a:p>
        </p:txBody>
      </p:sp>
      <p:pic>
        <p:nvPicPr>
          <p:cNvPr id="27" name="Picture 3">
            <a:extLst>
              <a:ext uri="{FF2B5EF4-FFF2-40B4-BE49-F238E27FC236}">
                <a16:creationId xmlns:a16="http://schemas.microsoft.com/office/drawing/2014/main" id="{3F7EF02D-39D9-4C5E-8150-92E66E1BBD87}"/>
              </a:ext>
            </a:extLst>
          </p:cNvPr>
          <p:cNvPicPr>
            <a:picLocks noChangeAspect="1"/>
          </p:cNvPicPr>
          <p:nvPr/>
        </p:nvPicPr>
        <p:blipFill rotWithShape="1">
          <a:blip r:embed="rId3">
            <a:extLst>
              <a:ext uri="{28A0092B-C50C-407E-A947-70E740481C1C}">
                <a14:useLocalDpi xmlns:a14="http://schemas.microsoft.com/office/drawing/2010/main" val="0"/>
              </a:ext>
            </a:extLst>
          </a:blip>
          <a:srcRect l="71777" t="-2162" r="8791" b="78285"/>
          <a:stretch/>
        </p:blipFill>
        <p:spPr>
          <a:xfrm>
            <a:off x="4111703" y="1816145"/>
            <a:ext cx="1758751" cy="767276"/>
          </a:xfrm>
          <a:prstGeom prst="rect">
            <a:avLst/>
          </a:prstGeom>
        </p:spPr>
      </p:pic>
      <p:pic>
        <p:nvPicPr>
          <p:cNvPr id="28" name="Picture 3">
            <a:extLst>
              <a:ext uri="{FF2B5EF4-FFF2-40B4-BE49-F238E27FC236}">
                <a16:creationId xmlns:a16="http://schemas.microsoft.com/office/drawing/2014/main" id="{57FEDE17-5EEE-4D1A-8E53-F32F065CB546}"/>
              </a:ext>
            </a:extLst>
          </p:cNvPr>
          <p:cNvPicPr>
            <a:picLocks noChangeAspect="1"/>
          </p:cNvPicPr>
          <p:nvPr/>
        </p:nvPicPr>
        <p:blipFill rotWithShape="1">
          <a:blip r:embed="rId3">
            <a:extLst>
              <a:ext uri="{28A0092B-C50C-407E-A947-70E740481C1C}">
                <a14:useLocalDpi xmlns:a14="http://schemas.microsoft.com/office/drawing/2010/main" val="0"/>
              </a:ext>
            </a:extLst>
          </a:blip>
          <a:srcRect l="50857" t="23883" r="28858" b="50073"/>
          <a:stretch/>
        </p:blipFill>
        <p:spPr>
          <a:xfrm>
            <a:off x="3810233" y="2731765"/>
            <a:ext cx="1835902" cy="836937"/>
          </a:xfrm>
          <a:prstGeom prst="rect">
            <a:avLst/>
          </a:prstGeom>
        </p:spPr>
      </p:pic>
      <p:sp>
        <p:nvSpPr>
          <p:cNvPr id="5" name="Trapezoid 10">
            <a:extLst>
              <a:ext uri="{FF2B5EF4-FFF2-40B4-BE49-F238E27FC236}">
                <a16:creationId xmlns:a16="http://schemas.microsoft.com/office/drawing/2014/main" id="{8FB8083F-439F-498E-AA81-4B2F6F076C5F}"/>
              </a:ext>
            </a:extLst>
          </p:cNvPr>
          <p:cNvSpPr/>
          <p:nvPr/>
        </p:nvSpPr>
        <p:spPr>
          <a:xfrm rot="5400000" flipV="1">
            <a:off x="8792250" y="3031998"/>
            <a:ext cx="2146430" cy="91761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sp>
        <p:nvSpPr>
          <p:cNvPr id="7" name="Trapezoid 10">
            <a:extLst>
              <a:ext uri="{FF2B5EF4-FFF2-40B4-BE49-F238E27FC236}">
                <a16:creationId xmlns:a16="http://schemas.microsoft.com/office/drawing/2014/main" id="{642CC940-2DB2-46FE-A90F-E6E40F75F0AD}"/>
              </a:ext>
            </a:extLst>
          </p:cNvPr>
          <p:cNvSpPr/>
          <p:nvPr/>
        </p:nvSpPr>
        <p:spPr>
          <a:xfrm rot="16200000" flipH="1" flipV="1">
            <a:off x="1228782" y="3033606"/>
            <a:ext cx="2146430" cy="91440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9" name="Rectángulo 8">
            <a:extLst>
              <a:ext uri="{FF2B5EF4-FFF2-40B4-BE49-F238E27FC236}">
                <a16:creationId xmlns:a16="http://schemas.microsoft.com/office/drawing/2014/main" id="{C5767CAC-93DA-4409-9752-3CF4B526EF1F}"/>
              </a:ext>
            </a:extLst>
          </p:cNvPr>
          <p:cNvSpPr/>
          <p:nvPr/>
        </p:nvSpPr>
        <p:spPr>
          <a:xfrm>
            <a:off x="5695120" y="1628974"/>
            <a:ext cx="3474720" cy="3826413"/>
          </a:xfrm>
          <a:prstGeom prst="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7">
            <a:extLst>
              <a:ext uri="{FF2B5EF4-FFF2-40B4-BE49-F238E27FC236}">
                <a16:creationId xmlns:a16="http://schemas.microsoft.com/office/drawing/2014/main" id="{75471C91-6907-43BD-81A0-789B29243A94}"/>
              </a:ext>
            </a:extLst>
          </p:cNvPr>
          <p:cNvSpPr txBox="1"/>
          <p:nvPr/>
        </p:nvSpPr>
        <p:spPr>
          <a:xfrm>
            <a:off x="5791620" y="1105754"/>
            <a:ext cx="3281720" cy="523220"/>
          </a:xfrm>
          <a:prstGeom prst="rect">
            <a:avLst/>
          </a:prstGeom>
          <a:noFill/>
        </p:spPr>
        <p:txBody>
          <a:bodyPr wrap="square" rtlCol="0">
            <a:spAutoFit/>
          </a:bodyPr>
          <a:lstStyle/>
          <a:p>
            <a:pPr algn="ctr"/>
            <a:r>
              <a:rPr lang="en-US" sz="2800" dirty="0"/>
              <a:t>Latent Space</a:t>
            </a:r>
            <a:endParaRPr lang="en-US" sz="2800" i="1" dirty="0"/>
          </a:p>
        </p:txBody>
      </p:sp>
      <p:cxnSp>
        <p:nvCxnSpPr>
          <p:cNvPr id="20" name="Straight Arrow Connector 24">
            <a:extLst>
              <a:ext uri="{FF2B5EF4-FFF2-40B4-BE49-F238E27FC236}">
                <a16:creationId xmlns:a16="http://schemas.microsoft.com/office/drawing/2014/main" id="{8357E5F4-CE4A-4BE0-BE18-5A16157A4168}"/>
              </a:ext>
            </a:extLst>
          </p:cNvPr>
          <p:cNvCxnSpPr/>
          <p:nvPr/>
        </p:nvCxnSpPr>
        <p:spPr>
          <a:xfrm flipV="1">
            <a:off x="2863460" y="2898253"/>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6">
            <a:extLst>
              <a:ext uri="{FF2B5EF4-FFF2-40B4-BE49-F238E27FC236}">
                <a16:creationId xmlns:a16="http://schemas.microsoft.com/office/drawing/2014/main" id="{7663EC45-4979-4427-95AC-41C2528EF079}"/>
              </a:ext>
            </a:extLst>
          </p:cNvPr>
          <p:cNvSpPr/>
          <p:nvPr/>
        </p:nvSpPr>
        <p:spPr>
          <a:xfrm>
            <a:off x="3417538" y="2024970"/>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22" name="Rectangle 29">
            <a:extLst>
              <a:ext uri="{FF2B5EF4-FFF2-40B4-BE49-F238E27FC236}">
                <a16:creationId xmlns:a16="http://schemas.microsoft.com/office/drawing/2014/main" id="{3926F3BB-EA7C-4C8B-8D46-66C95DFD8443}"/>
              </a:ext>
            </a:extLst>
          </p:cNvPr>
          <p:cNvSpPr/>
          <p:nvPr/>
        </p:nvSpPr>
        <p:spPr>
          <a:xfrm>
            <a:off x="3412674" y="3791651"/>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23" name="Straight Arrow Connector 30">
            <a:extLst>
              <a:ext uri="{FF2B5EF4-FFF2-40B4-BE49-F238E27FC236}">
                <a16:creationId xmlns:a16="http://schemas.microsoft.com/office/drawing/2014/main" id="{8E64302A-A018-4292-B980-CFFE03B6B1B2}"/>
              </a:ext>
            </a:extLst>
          </p:cNvPr>
          <p:cNvCxnSpPr/>
          <p:nvPr/>
        </p:nvCxnSpPr>
        <p:spPr>
          <a:xfrm>
            <a:off x="2865164" y="3636277"/>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2">
            <a:extLst>
              <a:ext uri="{FF2B5EF4-FFF2-40B4-BE49-F238E27FC236}">
                <a16:creationId xmlns:a16="http://schemas.microsoft.com/office/drawing/2014/main" id="{F6A71B2E-AE58-4208-8D0E-7963C9D780BF}"/>
              </a:ext>
            </a:extLst>
          </p:cNvPr>
          <p:cNvCxnSpPr>
            <a:cxnSpLocks/>
            <a:endCxn id="28" idx="2"/>
          </p:cNvCxnSpPr>
          <p:nvPr/>
        </p:nvCxnSpPr>
        <p:spPr>
          <a:xfrm flipV="1">
            <a:off x="3856435" y="3568702"/>
            <a:ext cx="871749" cy="451238"/>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33">
            <a:extLst>
              <a:ext uri="{FF2B5EF4-FFF2-40B4-BE49-F238E27FC236}">
                <a16:creationId xmlns:a16="http://schemas.microsoft.com/office/drawing/2014/main" id="{56F9D3A5-9A1C-4760-9D58-305A9F7235AC}"/>
              </a:ext>
            </a:extLst>
          </p:cNvPr>
          <p:cNvCxnSpPr>
            <a:cxnSpLocks/>
          </p:cNvCxnSpPr>
          <p:nvPr/>
        </p:nvCxnSpPr>
        <p:spPr>
          <a:xfrm>
            <a:off x="3859218" y="2898253"/>
            <a:ext cx="577147" cy="44412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6" name="Content Placeholder 3">
            <a:extLst>
              <a:ext uri="{FF2B5EF4-FFF2-40B4-BE49-F238E27FC236}">
                <a16:creationId xmlns:a16="http://schemas.microsoft.com/office/drawing/2014/main" id="{34762B13-0B39-4FE9-9CDA-DD9EF92FBF1C}"/>
              </a:ext>
            </a:extLst>
          </p:cNvPr>
          <p:cNvGraphicFramePr>
            <a:graphicFrameLocks noChangeAspect="1"/>
          </p:cNvGraphicFramePr>
          <p:nvPr>
            <p:extLst/>
          </p:nvPr>
        </p:nvGraphicFramePr>
        <p:xfrm>
          <a:off x="2955007" y="4952849"/>
          <a:ext cx="1316037" cy="468492"/>
        </p:xfrm>
        <a:graphic>
          <a:graphicData uri="http://schemas.openxmlformats.org/presentationml/2006/ole">
            <mc:AlternateContent xmlns:mc="http://schemas.openxmlformats.org/markup-compatibility/2006">
              <mc:Choice xmlns:v="urn:schemas-microsoft-com:vml" Requires="v">
                <p:oleObj spid="_x0000_s75780" name="Equation" r:id="rId4" imgW="533400" imgH="190500" progId="Equation.3">
                  <p:embed/>
                </p:oleObj>
              </mc:Choice>
              <mc:Fallback>
                <p:oleObj name="Equation" r:id="rId4" imgW="533400" imgH="190500" progId="Equation.3">
                  <p:embed/>
                  <p:pic>
                    <p:nvPicPr>
                      <p:cNvPr id="26" name="Content Placeholder 3">
                        <a:extLst>
                          <a:ext uri="{FF2B5EF4-FFF2-40B4-BE49-F238E27FC236}">
                            <a16:creationId xmlns:a16="http://schemas.microsoft.com/office/drawing/2014/main" id="{34762B13-0B39-4FE9-9CDA-DD9EF92FBF1C}"/>
                          </a:ext>
                        </a:extLst>
                      </p:cNvPr>
                      <p:cNvPicPr/>
                      <p:nvPr/>
                    </p:nvPicPr>
                    <p:blipFill>
                      <a:blip r:embed="rId5"/>
                      <a:stretch>
                        <a:fillRect/>
                      </a:stretch>
                    </p:blipFill>
                    <p:spPr>
                      <a:xfrm>
                        <a:off x="2955007" y="4952849"/>
                        <a:ext cx="1316037" cy="468492"/>
                      </a:xfrm>
                      <a:prstGeom prst="rect">
                        <a:avLst/>
                      </a:prstGeom>
                    </p:spPr>
                  </p:pic>
                </p:oleObj>
              </mc:Fallback>
            </mc:AlternateContent>
          </a:graphicData>
        </a:graphic>
      </p:graphicFrame>
      <p:graphicFrame>
        <p:nvGraphicFramePr>
          <p:cNvPr id="33" name="Content Placeholder 3">
            <a:extLst>
              <a:ext uri="{FF2B5EF4-FFF2-40B4-BE49-F238E27FC236}">
                <a16:creationId xmlns:a16="http://schemas.microsoft.com/office/drawing/2014/main" id="{4907A32F-2B40-497A-B62B-0380AD197925}"/>
              </a:ext>
            </a:extLst>
          </p:cNvPr>
          <p:cNvGraphicFramePr>
            <a:graphicFrameLocks noChangeAspect="1"/>
          </p:cNvGraphicFramePr>
          <p:nvPr>
            <p:extLst/>
          </p:nvPr>
        </p:nvGraphicFramePr>
        <p:xfrm>
          <a:off x="3168728" y="1584706"/>
          <a:ext cx="942975" cy="425450"/>
        </p:xfrm>
        <a:graphic>
          <a:graphicData uri="http://schemas.openxmlformats.org/presentationml/2006/ole">
            <mc:AlternateContent xmlns:mc="http://schemas.openxmlformats.org/markup-compatibility/2006">
              <mc:Choice xmlns:v="urn:schemas-microsoft-com:vml" Requires="v">
                <p:oleObj spid="_x0000_s75781" name="Equation" r:id="rId6" imgW="393700" imgH="177800" progId="Equation.3">
                  <p:embed/>
                </p:oleObj>
              </mc:Choice>
              <mc:Fallback>
                <p:oleObj name="Equation" r:id="rId6" imgW="393700" imgH="177800" progId="Equation.3">
                  <p:embed/>
                  <p:pic>
                    <p:nvPicPr>
                      <p:cNvPr id="33" name="Content Placeholder 3">
                        <a:extLst>
                          <a:ext uri="{FF2B5EF4-FFF2-40B4-BE49-F238E27FC236}">
                            <a16:creationId xmlns:a16="http://schemas.microsoft.com/office/drawing/2014/main" id="{4907A32F-2B40-497A-B62B-0380AD197925}"/>
                          </a:ext>
                        </a:extLst>
                      </p:cNvPr>
                      <p:cNvPicPr/>
                      <p:nvPr/>
                    </p:nvPicPr>
                    <p:blipFill>
                      <a:blip r:embed="rId7"/>
                      <a:stretch>
                        <a:fillRect/>
                      </a:stretch>
                    </p:blipFill>
                    <p:spPr>
                      <a:xfrm>
                        <a:off x="3168728" y="1584706"/>
                        <a:ext cx="942975" cy="425450"/>
                      </a:xfrm>
                      <a:prstGeom prst="rect">
                        <a:avLst/>
                      </a:prstGeom>
                    </p:spPr>
                  </p:pic>
                </p:oleObj>
              </mc:Fallback>
            </mc:AlternateContent>
          </a:graphicData>
        </a:graphic>
      </p:graphicFrame>
      <p:sp>
        <p:nvSpPr>
          <p:cNvPr id="34" name="Elipse 33">
            <a:extLst>
              <a:ext uri="{FF2B5EF4-FFF2-40B4-BE49-F238E27FC236}">
                <a16:creationId xmlns:a16="http://schemas.microsoft.com/office/drawing/2014/main" id="{4C910D88-19BF-4C95-8965-2A8C46DD61A0}"/>
              </a:ext>
            </a:extLst>
          </p:cNvPr>
          <p:cNvSpPr/>
          <p:nvPr/>
        </p:nvSpPr>
        <p:spPr>
          <a:xfrm>
            <a:off x="6607112" y="230546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Elipse 36">
            <a:extLst>
              <a:ext uri="{FF2B5EF4-FFF2-40B4-BE49-F238E27FC236}">
                <a16:creationId xmlns:a16="http://schemas.microsoft.com/office/drawing/2014/main" id="{A1998CF8-6F2B-452C-B481-E8EF77618155}"/>
              </a:ext>
            </a:extLst>
          </p:cNvPr>
          <p:cNvSpPr/>
          <p:nvPr/>
        </p:nvSpPr>
        <p:spPr>
          <a:xfrm>
            <a:off x="6932465" y="2493906"/>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Elipse 41">
            <a:extLst>
              <a:ext uri="{FF2B5EF4-FFF2-40B4-BE49-F238E27FC236}">
                <a16:creationId xmlns:a16="http://schemas.microsoft.com/office/drawing/2014/main" id="{72CCAA22-3C13-406F-AFD8-291B8B7232CE}"/>
              </a:ext>
            </a:extLst>
          </p:cNvPr>
          <p:cNvSpPr/>
          <p:nvPr/>
        </p:nvSpPr>
        <p:spPr>
          <a:xfrm>
            <a:off x="6459468" y="24378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Elipse 38">
            <a:extLst>
              <a:ext uri="{FF2B5EF4-FFF2-40B4-BE49-F238E27FC236}">
                <a16:creationId xmlns:a16="http://schemas.microsoft.com/office/drawing/2014/main" id="{780127D9-142B-4ADB-BD59-44B08E2FB78B}"/>
              </a:ext>
            </a:extLst>
          </p:cNvPr>
          <p:cNvSpPr/>
          <p:nvPr/>
        </p:nvSpPr>
        <p:spPr>
          <a:xfrm>
            <a:off x="6635714" y="2527355"/>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7">
            <a:extLst>
              <a:ext uri="{FF2B5EF4-FFF2-40B4-BE49-F238E27FC236}">
                <a16:creationId xmlns:a16="http://schemas.microsoft.com/office/drawing/2014/main" id="{C87FD988-0ABF-4709-893B-12E3DFF0DB62}"/>
              </a:ext>
            </a:extLst>
          </p:cNvPr>
          <p:cNvSpPr txBox="1"/>
          <p:nvPr/>
        </p:nvSpPr>
        <p:spPr>
          <a:xfrm>
            <a:off x="-117900" y="1568087"/>
            <a:ext cx="3281720" cy="523220"/>
          </a:xfrm>
          <a:prstGeom prst="rect">
            <a:avLst/>
          </a:prstGeom>
          <a:noFill/>
        </p:spPr>
        <p:txBody>
          <a:bodyPr wrap="square" rtlCol="0">
            <a:spAutoFit/>
          </a:bodyPr>
          <a:lstStyle/>
          <a:p>
            <a:pPr algn="ctr"/>
            <a:r>
              <a:rPr lang="en-US" sz="2800" dirty="0"/>
              <a:t>Many times…</a:t>
            </a:r>
            <a:endParaRPr lang="en-US" sz="2800" i="1" dirty="0"/>
          </a:p>
        </p:txBody>
      </p:sp>
      <p:sp>
        <p:nvSpPr>
          <p:cNvPr id="53" name="Elipse 52">
            <a:extLst>
              <a:ext uri="{FF2B5EF4-FFF2-40B4-BE49-F238E27FC236}">
                <a16:creationId xmlns:a16="http://schemas.microsoft.com/office/drawing/2014/main" id="{6CF345B8-5482-480A-839B-FF9FB9C34E44}"/>
              </a:ext>
            </a:extLst>
          </p:cNvPr>
          <p:cNvSpPr/>
          <p:nvPr/>
        </p:nvSpPr>
        <p:spPr>
          <a:xfrm>
            <a:off x="6480972" y="2646306"/>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Elipse 53">
            <a:extLst>
              <a:ext uri="{FF2B5EF4-FFF2-40B4-BE49-F238E27FC236}">
                <a16:creationId xmlns:a16="http://schemas.microsoft.com/office/drawing/2014/main" id="{98AD6E83-80D4-4F10-AC7A-D287655BA19C}"/>
              </a:ext>
            </a:extLst>
          </p:cNvPr>
          <p:cNvSpPr/>
          <p:nvPr/>
        </p:nvSpPr>
        <p:spPr>
          <a:xfrm>
            <a:off x="6814456" y="243434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Elipse 54">
            <a:extLst>
              <a:ext uri="{FF2B5EF4-FFF2-40B4-BE49-F238E27FC236}">
                <a16:creationId xmlns:a16="http://schemas.microsoft.com/office/drawing/2014/main" id="{71F9D499-3E52-4E75-81CF-07E578C8D4BF}"/>
              </a:ext>
            </a:extLst>
          </p:cNvPr>
          <p:cNvSpPr/>
          <p:nvPr/>
        </p:nvSpPr>
        <p:spPr>
          <a:xfrm>
            <a:off x="6787742" y="262561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Elipse 55">
            <a:extLst>
              <a:ext uri="{FF2B5EF4-FFF2-40B4-BE49-F238E27FC236}">
                <a16:creationId xmlns:a16="http://schemas.microsoft.com/office/drawing/2014/main" id="{D59D527C-19EF-4E27-942E-61047FF44D52}"/>
              </a:ext>
            </a:extLst>
          </p:cNvPr>
          <p:cNvSpPr/>
          <p:nvPr/>
        </p:nvSpPr>
        <p:spPr>
          <a:xfrm>
            <a:off x="6633372" y="25902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Elipse 56">
            <a:extLst>
              <a:ext uri="{FF2B5EF4-FFF2-40B4-BE49-F238E27FC236}">
                <a16:creationId xmlns:a16="http://schemas.microsoft.com/office/drawing/2014/main" id="{BAC6C0F1-FEAC-461E-B0AC-3BFC0AFCAAF2}"/>
              </a:ext>
            </a:extLst>
          </p:cNvPr>
          <p:cNvSpPr/>
          <p:nvPr/>
        </p:nvSpPr>
        <p:spPr>
          <a:xfrm>
            <a:off x="6757306" y="233270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Elipse 57">
            <a:extLst>
              <a:ext uri="{FF2B5EF4-FFF2-40B4-BE49-F238E27FC236}">
                <a16:creationId xmlns:a16="http://schemas.microsoft.com/office/drawing/2014/main" id="{E6D6A73D-A8FD-4A04-9545-B3BBB3117345}"/>
              </a:ext>
            </a:extLst>
          </p:cNvPr>
          <p:cNvSpPr/>
          <p:nvPr/>
        </p:nvSpPr>
        <p:spPr>
          <a:xfrm>
            <a:off x="6947527" y="2311401"/>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Elipse 58">
            <a:extLst>
              <a:ext uri="{FF2B5EF4-FFF2-40B4-BE49-F238E27FC236}">
                <a16:creationId xmlns:a16="http://schemas.microsoft.com/office/drawing/2014/main" id="{93146E34-ED6E-473D-BB03-36AE94106E85}"/>
              </a:ext>
            </a:extLst>
          </p:cNvPr>
          <p:cNvSpPr/>
          <p:nvPr/>
        </p:nvSpPr>
        <p:spPr>
          <a:xfrm>
            <a:off x="6395902" y="256653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Elipse 59">
            <a:extLst>
              <a:ext uri="{FF2B5EF4-FFF2-40B4-BE49-F238E27FC236}">
                <a16:creationId xmlns:a16="http://schemas.microsoft.com/office/drawing/2014/main" id="{321C5BC2-5E93-4B4B-A667-CECC98755AC7}"/>
              </a:ext>
            </a:extLst>
          </p:cNvPr>
          <p:cNvSpPr/>
          <p:nvPr/>
        </p:nvSpPr>
        <p:spPr>
          <a:xfrm>
            <a:off x="6644688" y="27426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Elipse 60">
            <a:extLst>
              <a:ext uri="{FF2B5EF4-FFF2-40B4-BE49-F238E27FC236}">
                <a16:creationId xmlns:a16="http://schemas.microsoft.com/office/drawing/2014/main" id="{B5F7C931-A4FC-4462-9E92-943D19FE98D7}"/>
              </a:ext>
            </a:extLst>
          </p:cNvPr>
          <p:cNvSpPr/>
          <p:nvPr/>
        </p:nvSpPr>
        <p:spPr>
          <a:xfrm>
            <a:off x="6475055" y="3364383"/>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3" name="Picture 4">
            <a:extLst>
              <a:ext uri="{FF2B5EF4-FFF2-40B4-BE49-F238E27FC236}">
                <a16:creationId xmlns:a16="http://schemas.microsoft.com/office/drawing/2014/main" id="{06F260E1-59F9-4416-BFF0-D48758473BAC}"/>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59546" y="4923221"/>
            <a:ext cx="914401" cy="967501"/>
          </a:xfrm>
          <a:prstGeom prst="rect">
            <a:avLst/>
          </a:prstGeom>
        </p:spPr>
      </p:pic>
      <p:pic>
        <p:nvPicPr>
          <p:cNvPr id="64" name="Imagen 63">
            <a:extLst>
              <a:ext uri="{FF2B5EF4-FFF2-40B4-BE49-F238E27FC236}">
                <a16:creationId xmlns:a16="http://schemas.microsoft.com/office/drawing/2014/main" id="{1757E38E-495C-4F75-ABDE-9FB9D4848CFC}"/>
              </a:ext>
            </a:extLst>
          </p:cNvPr>
          <p:cNvPicPr>
            <a:picLocks noChangeAspect="1"/>
          </p:cNvPicPr>
          <p:nvPr/>
        </p:nvPicPr>
        <p:blipFill rotWithShape="1">
          <a:blip r:embed="rId9"/>
          <a:srcRect b="1805"/>
          <a:stretch/>
        </p:blipFill>
        <p:spPr>
          <a:xfrm>
            <a:off x="67033" y="4148112"/>
            <a:ext cx="948211" cy="922631"/>
          </a:xfrm>
          <a:prstGeom prst="rect">
            <a:avLst/>
          </a:prstGeom>
        </p:spPr>
      </p:pic>
      <p:sp>
        <p:nvSpPr>
          <p:cNvPr id="66" name="Elipse 65">
            <a:extLst>
              <a:ext uri="{FF2B5EF4-FFF2-40B4-BE49-F238E27FC236}">
                <a16:creationId xmlns:a16="http://schemas.microsoft.com/office/drawing/2014/main" id="{DD49F786-58DC-4118-AA79-6C34A9F31C3A}"/>
              </a:ext>
            </a:extLst>
          </p:cNvPr>
          <p:cNvSpPr/>
          <p:nvPr/>
        </p:nvSpPr>
        <p:spPr>
          <a:xfrm>
            <a:off x="6962468" y="25902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Imagen 37">
            <a:extLst>
              <a:ext uri="{FF2B5EF4-FFF2-40B4-BE49-F238E27FC236}">
                <a16:creationId xmlns:a16="http://schemas.microsoft.com/office/drawing/2014/main" id="{A3C3FD80-CC81-4CC3-9654-37BCE4586182}"/>
              </a:ext>
            </a:extLst>
          </p:cNvPr>
          <p:cNvPicPr>
            <a:picLocks noChangeAspect="1"/>
          </p:cNvPicPr>
          <p:nvPr/>
        </p:nvPicPr>
        <p:blipFill>
          <a:blip r:embed="rId10"/>
          <a:stretch>
            <a:fillRect/>
          </a:stretch>
        </p:blipFill>
        <p:spPr>
          <a:xfrm>
            <a:off x="885100" y="3084694"/>
            <a:ext cx="895350" cy="876300"/>
          </a:xfrm>
          <a:prstGeom prst="rect">
            <a:avLst/>
          </a:prstGeom>
        </p:spPr>
      </p:pic>
      <p:cxnSp>
        <p:nvCxnSpPr>
          <p:cNvPr id="40" name="Conector recto de flecha 39">
            <a:extLst>
              <a:ext uri="{FF2B5EF4-FFF2-40B4-BE49-F238E27FC236}">
                <a16:creationId xmlns:a16="http://schemas.microsoft.com/office/drawing/2014/main" id="{8C92F28E-8BFA-497F-9738-4CEF781178DC}"/>
              </a:ext>
            </a:extLst>
          </p:cNvPr>
          <p:cNvCxnSpPr/>
          <p:nvPr/>
        </p:nvCxnSpPr>
        <p:spPr>
          <a:xfrm>
            <a:off x="4962931" y="2583421"/>
            <a:ext cx="0" cy="907383"/>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43" name="Elipse 42">
            <a:extLst>
              <a:ext uri="{FF2B5EF4-FFF2-40B4-BE49-F238E27FC236}">
                <a16:creationId xmlns:a16="http://schemas.microsoft.com/office/drawing/2014/main" id="{88E2DB7C-04B6-4136-BAED-0E7057240B65}"/>
              </a:ext>
            </a:extLst>
          </p:cNvPr>
          <p:cNvSpPr/>
          <p:nvPr/>
        </p:nvSpPr>
        <p:spPr>
          <a:xfrm>
            <a:off x="4903651" y="3476515"/>
            <a:ext cx="118562" cy="112132"/>
          </a:xfrm>
          <a:prstGeom prst="ellipse">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Elipse 45">
            <a:extLst>
              <a:ext uri="{FF2B5EF4-FFF2-40B4-BE49-F238E27FC236}">
                <a16:creationId xmlns:a16="http://schemas.microsoft.com/office/drawing/2014/main" id="{52670990-CD67-4D19-B632-DED5A2315B62}"/>
              </a:ext>
            </a:extLst>
          </p:cNvPr>
          <p:cNvSpPr/>
          <p:nvPr/>
        </p:nvSpPr>
        <p:spPr>
          <a:xfrm>
            <a:off x="6464197" y="3516783"/>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Elipse 40">
            <a:extLst>
              <a:ext uri="{FF2B5EF4-FFF2-40B4-BE49-F238E27FC236}">
                <a16:creationId xmlns:a16="http://schemas.microsoft.com/office/drawing/2014/main" id="{B17063CF-D96E-4912-91A4-B3633DE18B74}"/>
              </a:ext>
            </a:extLst>
          </p:cNvPr>
          <p:cNvSpPr/>
          <p:nvPr/>
        </p:nvSpPr>
        <p:spPr>
          <a:xfrm>
            <a:off x="6616597" y="3669183"/>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Elipse 43">
            <a:extLst>
              <a:ext uri="{FF2B5EF4-FFF2-40B4-BE49-F238E27FC236}">
                <a16:creationId xmlns:a16="http://schemas.microsoft.com/office/drawing/2014/main" id="{F35C8C6E-2373-4AF5-84BE-1F9B1DE58FD9}"/>
              </a:ext>
            </a:extLst>
          </p:cNvPr>
          <p:cNvSpPr/>
          <p:nvPr/>
        </p:nvSpPr>
        <p:spPr>
          <a:xfrm>
            <a:off x="6600554" y="3388445"/>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Elipse 46">
            <a:extLst>
              <a:ext uri="{FF2B5EF4-FFF2-40B4-BE49-F238E27FC236}">
                <a16:creationId xmlns:a16="http://schemas.microsoft.com/office/drawing/2014/main" id="{C1B8BE71-BBF6-47A5-8803-034BFB665C9C}"/>
              </a:ext>
            </a:extLst>
          </p:cNvPr>
          <p:cNvSpPr/>
          <p:nvPr/>
        </p:nvSpPr>
        <p:spPr>
          <a:xfrm>
            <a:off x="6660711" y="3556885"/>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Elipse 47">
            <a:extLst>
              <a:ext uri="{FF2B5EF4-FFF2-40B4-BE49-F238E27FC236}">
                <a16:creationId xmlns:a16="http://schemas.microsoft.com/office/drawing/2014/main" id="{B944461F-BCE9-4CAF-BB54-BFBE14D72EF0}"/>
              </a:ext>
            </a:extLst>
          </p:cNvPr>
          <p:cNvSpPr/>
          <p:nvPr/>
        </p:nvSpPr>
        <p:spPr>
          <a:xfrm>
            <a:off x="6563991" y="3232117"/>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Elipse 48">
            <a:extLst>
              <a:ext uri="{FF2B5EF4-FFF2-40B4-BE49-F238E27FC236}">
                <a16:creationId xmlns:a16="http://schemas.microsoft.com/office/drawing/2014/main" id="{CC30753C-BA0C-4B95-AAE8-9EA33B47BEB9}"/>
              </a:ext>
            </a:extLst>
          </p:cNvPr>
          <p:cNvSpPr/>
          <p:nvPr/>
        </p:nvSpPr>
        <p:spPr>
          <a:xfrm>
            <a:off x="6548886" y="3532989"/>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Elipse 49">
            <a:extLst>
              <a:ext uri="{FF2B5EF4-FFF2-40B4-BE49-F238E27FC236}">
                <a16:creationId xmlns:a16="http://schemas.microsoft.com/office/drawing/2014/main" id="{6CE5A6ED-BEC0-4CE0-BE2D-825AE00D885E}"/>
              </a:ext>
            </a:extLst>
          </p:cNvPr>
          <p:cNvSpPr/>
          <p:nvPr/>
        </p:nvSpPr>
        <p:spPr>
          <a:xfrm>
            <a:off x="6697170" y="3291678"/>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Elipse 50">
            <a:extLst>
              <a:ext uri="{FF2B5EF4-FFF2-40B4-BE49-F238E27FC236}">
                <a16:creationId xmlns:a16="http://schemas.microsoft.com/office/drawing/2014/main" id="{E817B76C-F17C-46AA-A045-B1561CA2D6CC}"/>
              </a:ext>
            </a:extLst>
          </p:cNvPr>
          <p:cNvSpPr/>
          <p:nvPr/>
        </p:nvSpPr>
        <p:spPr>
          <a:xfrm>
            <a:off x="6445083" y="3195777"/>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Elipse 51">
            <a:extLst>
              <a:ext uri="{FF2B5EF4-FFF2-40B4-BE49-F238E27FC236}">
                <a16:creationId xmlns:a16="http://schemas.microsoft.com/office/drawing/2014/main" id="{F91C8246-A85D-471A-9956-51B2C2D838B1}"/>
              </a:ext>
            </a:extLst>
          </p:cNvPr>
          <p:cNvSpPr/>
          <p:nvPr/>
        </p:nvSpPr>
        <p:spPr>
          <a:xfrm>
            <a:off x="6528163" y="3075342"/>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Imagen 61">
            <a:extLst>
              <a:ext uri="{FF2B5EF4-FFF2-40B4-BE49-F238E27FC236}">
                <a16:creationId xmlns:a16="http://schemas.microsoft.com/office/drawing/2014/main" id="{3BE92A2C-6A1B-4FC6-B138-514E740764CC}"/>
              </a:ext>
            </a:extLst>
          </p:cNvPr>
          <p:cNvPicPr>
            <a:picLocks noChangeAspect="1"/>
          </p:cNvPicPr>
          <p:nvPr/>
        </p:nvPicPr>
        <p:blipFill>
          <a:blip r:embed="rId10"/>
          <a:stretch>
            <a:fillRect/>
          </a:stretch>
        </p:blipFill>
        <p:spPr>
          <a:xfrm>
            <a:off x="10385297" y="3052654"/>
            <a:ext cx="895350" cy="876300"/>
          </a:xfrm>
          <a:prstGeom prst="rect">
            <a:avLst/>
          </a:prstGeom>
        </p:spPr>
      </p:pic>
      <p:cxnSp>
        <p:nvCxnSpPr>
          <p:cNvPr id="65" name="Conector recto de flecha 64">
            <a:extLst>
              <a:ext uri="{FF2B5EF4-FFF2-40B4-BE49-F238E27FC236}">
                <a16:creationId xmlns:a16="http://schemas.microsoft.com/office/drawing/2014/main" id="{247EFB24-0A56-4642-9844-58C4E0E02110}"/>
              </a:ext>
            </a:extLst>
          </p:cNvPr>
          <p:cNvCxnSpPr/>
          <p:nvPr/>
        </p:nvCxnSpPr>
        <p:spPr>
          <a:xfrm>
            <a:off x="5103299" y="2591441"/>
            <a:ext cx="0" cy="907383"/>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67" name="Elipse 66">
            <a:extLst>
              <a:ext uri="{FF2B5EF4-FFF2-40B4-BE49-F238E27FC236}">
                <a16:creationId xmlns:a16="http://schemas.microsoft.com/office/drawing/2014/main" id="{832BCBF7-4536-42FC-B5B0-DA95D43F93EE}"/>
              </a:ext>
            </a:extLst>
          </p:cNvPr>
          <p:cNvSpPr/>
          <p:nvPr/>
        </p:nvSpPr>
        <p:spPr>
          <a:xfrm>
            <a:off x="5044019" y="3484535"/>
            <a:ext cx="118562" cy="112132"/>
          </a:xfrm>
          <a:prstGeom prst="ellipse">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Conector recto de flecha 67">
            <a:extLst>
              <a:ext uri="{FF2B5EF4-FFF2-40B4-BE49-F238E27FC236}">
                <a16:creationId xmlns:a16="http://schemas.microsoft.com/office/drawing/2014/main" id="{5A39AA6A-3A92-4092-B55E-ED173ACED080}"/>
              </a:ext>
            </a:extLst>
          </p:cNvPr>
          <p:cNvCxnSpPr/>
          <p:nvPr/>
        </p:nvCxnSpPr>
        <p:spPr>
          <a:xfrm>
            <a:off x="4682193" y="2591440"/>
            <a:ext cx="0" cy="907383"/>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69" name="Elipse 68">
            <a:extLst>
              <a:ext uri="{FF2B5EF4-FFF2-40B4-BE49-F238E27FC236}">
                <a16:creationId xmlns:a16="http://schemas.microsoft.com/office/drawing/2014/main" id="{9167E2FC-69DD-48F6-B483-C1D1A2BCC3F3}"/>
              </a:ext>
            </a:extLst>
          </p:cNvPr>
          <p:cNvSpPr/>
          <p:nvPr/>
        </p:nvSpPr>
        <p:spPr>
          <a:xfrm>
            <a:off x="4622913" y="3484534"/>
            <a:ext cx="118562" cy="112132"/>
          </a:xfrm>
          <a:prstGeom prst="ellipse">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0" name="Conector recto de flecha 69">
            <a:extLst>
              <a:ext uri="{FF2B5EF4-FFF2-40B4-BE49-F238E27FC236}">
                <a16:creationId xmlns:a16="http://schemas.microsoft.com/office/drawing/2014/main" id="{5BBA343F-F94C-45A1-82D0-C0351416B909}"/>
              </a:ext>
            </a:extLst>
          </p:cNvPr>
          <p:cNvCxnSpPr/>
          <p:nvPr/>
        </p:nvCxnSpPr>
        <p:spPr>
          <a:xfrm>
            <a:off x="4489688" y="2567379"/>
            <a:ext cx="0" cy="907383"/>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1" name="Elipse 70">
            <a:extLst>
              <a:ext uri="{FF2B5EF4-FFF2-40B4-BE49-F238E27FC236}">
                <a16:creationId xmlns:a16="http://schemas.microsoft.com/office/drawing/2014/main" id="{04946D15-AD50-4321-9B11-7404A147181D}"/>
              </a:ext>
            </a:extLst>
          </p:cNvPr>
          <p:cNvSpPr/>
          <p:nvPr/>
        </p:nvSpPr>
        <p:spPr>
          <a:xfrm>
            <a:off x="4430408" y="3460473"/>
            <a:ext cx="118562" cy="112132"/>
          </a:xfrm>
          <a:prstGeom prst="ellipse">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Conector recto de flecha 71">
            <a:extLst>
              <a:ext uri="{FF2B5EF4-FFF2-40B4-BE49-F238E27FC236}">
                <a16:creationId xmlns:a16="http://schemas.microsoft.com/office/drawing/2014/main" id="{E422648A-D71D-436B-8F5F-7CEEF5A60BEF}"/>
              </a:ext>
            </a:extLst>
          </p:cNvPr>
          <p:cNvCxnSpPr/>
          <p:nvPr/>
        </p:nvCxnSpPr>
        <p:spPr>
          <a:xfrm>
            <a:off x="4850632" y="2591441"/>
            <a:ext cx="0" cy="907383"/>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3" name="Elipse 72">
            <a:extLst>
              <a:ext uri="{FF2B5EF4-FFF2-40B4-BE49-F238E27FC236}">
                <a16:creationId xmlns:a16="http://schemas.microsoft.com/office/drawing/2014/main" id="{A930D21A-79E2-47A9-8594-A500B4366254}"/>
              </a:ext>
            </a:extLst>
          </p:cNvPr>
          <p:cNvSpPr/>
          <p:nvPr/>
        </p:nvSpPr>
        <p:spPr>
          <a:xfrm>
            <a:off x="4791352" y="3484535"/>
            <a:ext cx="118562" cy="112132"/>
          </a:xfrm>
          <a:prstGeom prst="ellipse">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4" name="Imagen 73">
            <a:extLst>
              <a:ext uri="{FF2B5EF4-FFF2-40B4-BE49-F238E27FC236}">
                <a16:creationId xmlns:a16="http://schemas.microsoft.com/office/drawing/2014/main" id="{41127A68-0FA2-4AB7-9B79-E479E2E39FD6}"/>
              </a:ext>
            </a:extLst>
          </p:cNvPr>
          <p:cNvPicPr>
            <a:picLocks noChangeAspect="1"/>
          </p:cNvPicPr>
          <p:nvPr/>
        </p:nvPicPr>
        <p:blipFill rotWithShape="1">
          <a:blip r:embed="rId9"/>
          <a:srcRect b="1805"/>
          <a:stretch/>
        </p:blipFill>
        <p:spPr>
          <a:xfrm>
            <a:off x="7077661" y="2361437"/>
            <a:ext cx="205672" cy="200124"/>
          </a:xfrm>
          <a:prstGeom prst="rect">
            <a:avLst/>
          </a:prstGeom>
        </p:spPr>
      </p:pic>
      <p:pic>
        <p:nvPicPr>
          <p:cNvPr id="75" name="Picture 4">
            <a:extLst>
              <a:ext uri="{FF2B5EF4-FFF2-40B4-BE49-F238E27FC236}">
                <a16:creationId xmlns:a16="http://schemas.microsoft.com/office/drawing/2014/main" id="{9B440A7C-E10B-47C6-8A82-9EEDAC64AEF8}"/>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702152" y="2083746"/>
            <a:ext cx="209545" cy="221714"/>
          </a:xfrm>
          <a:prstGeom prst="rect">
            <a:avLst/>
          </a:prstGeom>
        </p:spPr>
      </p:pic>
      <p:pic>
        <p:nvPicPr>
          <p:cNvPr id="76" name="Picture 4">
            <a:extLst>
              <a:ext uri="{FF2B5EF4-FFF2-40B4-BE49-F238E27FC236}">
                <a16:creationId xmlns:a16="http://schemas.microsoft.com/office/drawing/2014/main" id="{80C0019B-86D8-4733-B08E-6EDE7EE17472}"/>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7010301" y="2080824"/>
            <a:ext cx="209545" cy="221714"/>
          </a:xfrm>
          <a:prstGeom prst="rect">
            <a:avLst/>
          </a:prstGeom>
        </p:spPr>
      </p:pic>
      <p:pic>
        <p:nvPicPr>
          <p:cNvPr id="77" name="Picture 4">
            <a:extLst>
              <a:ext uri="{FF2B5EF4-FFF2-40B4-BE49-F238E27FC236}">
                <a16:creationId xmlns:a16="http://schemas.microsoft.com/office/drawing/2014/main" id="{D4C1735C-8335-4938-BDF5-00F596C1BE4C}"/>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253512" y="2212628"/>
            <a:ext cx="209545" cy="221714"/>
          </a:xfrm>
          <a:prstGeom prst="rect">
            <a:avLst/>
          </a:prstGeom>
        </p:spPr>
      </p:pic>
      <p:pic>
        <p:nvPicPr>
          <p:cNvPr id="78" name="Picture 4">
            <a:extLst>
              <a:ext uri="{FF2B5EF4-FFF2-40B4-BE49-F238E27FC236}">
                <a16:creationId xmlns:a16="http://schemas.microsoft.com/office/drawing/2014/main" id="{EBF085F3-3907-41D0-B541-DA18FBD266A3}"/>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177315" y="2439115"/>
            <a:ext cx="209545" cy="221714"/>
          </a:xfrm>
          <a:prstGeom prst="rect">
            <a:avLst/>
          </a:prstGeom>
        </p:spPr>
      </p:pic>
      <p:pic>
        <p:nvPicPr>
          <p:cNvPr id="79" name="Picture 4">
            <a:extLst>
              <a:ext uri="{FF2B5EF4-FFF2-40B4-BE49-F238E27FC236}">
                <a16:creationId xmlns:a16="http://schemas.microsoft.com/office/drawing/2014/main" id="{EE4C5138-F573-49FC-BEC7-8E4098F7DA49}"/>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260455" y="2726904"/>
            <a:ext cx="209545" cy="221714"/>
          </a:xfrm>
          <a:prstGeom prst="rect">
            <a:avLst/>
          </a:prstGeom>
        </p:spPr>
      </p:pic>
      <p:pic>
        <p:nvPicPr>
          <p:cNvPr id="80" name="Picture 4">
            <a:extLst>
              <a:ext uri="{FF2B5EF4-FFF2-40B4-BE49-F238E27FC236}">
                <a16:creationId xmlns:a16="http://schemas.microsoft.com/office/drawing/2014/main" id="{F1955757-691A-405B-81BF-CD5111547685}"/>
              </a:ext>
            </a:extLst>
          </p:cNvPr>
          <p:cNvPicPr>
            <a:picLocks noChangeAspect="1"/>
          </p:cNvPicPr>
          <p:nvPr/>
        </p:nvPicPr>
        <p:blipFill rotWithShape="1">
          <a:blip r:embed="rId8">
            <a:extLst>
              <a:ext uri="{28A0092B-C50C-407E-A947-70E740481C1C}">
                <a14:useLocalDpi xmlns:a14="http://schemas.microsoft.com/office/drawing/2010/main" val="0"/>
              </a:ext>
            </a:extLst>
          </a:blip>
          <a:srcRect l="21036" t="3899" r="60738" b="55518"/>
          <a:stretch/>
        </p:blipFill>
        <p:spPr>
          <a:xfrm>
            <a:off x="6681081" y="2396329"/>
            <a:ext cx="196766" cy="187092"/>
          </a:xfrm>
          <a:prstGeom prst="rect">
            <a:avLst/>
          </a:prstGeom>
        </p:spPr>
      </p:pic>
      <p:pic>
        <p:nvPicPr>
          <p:cNvPr id="81" name="Picture 4">
            <a:extLst>
              <a:ext uri="{FF2B5EF4-FFF2-40B4-BE49-F238E27FC236}">
                <a16:creationId xmlns:a16="http://schemas.microsoft.com/office/drawing/2014/main" id="{1A912191-00B3-4F3E-A7B5-21E6364BE4D1}"/>
              </a:ext>
            </a:extLst>
          </p:cNvPr>
          <p:cNvPicPr>
            <a:picLocks noChangeAspect="1"/>
          </p:cNvPicPr>
          <p:nvPr/>
        </p:nvPicPr>
        <p:blipFill rotWithShape="1">
          <a:blip r:embed="rId8">
            <a:extLst>
              <a:ext uri="{28A0092B-C50C-407E-A947-70E740481C1C}">
                <a14:useLocalDpi xmlns:a14="http://schemas.microsoft.com/office/drawing/2010/main" val="0"/>
              </a:ext>
            </a:extLst>
          </a:blip>
          <a:srcRect l="21036" t="3899" r="60738" b="55518"/>
          <a:stretch/>
        </p:blipFill>
        <p:spPr>
          <a:xfrm>
            <a:off x="6824345" y="2756509"/>
            <a:ext cx="196766" cy="187092"/>
          </a:xfrm>
          <a:prstGeom prst="rect">
            <a:avLst/>
          </a:prstGeom>
        </p:spPr>
      </p:pic>
      <p:pic>
        <p:nvPicPr>
          <p:cNvPr id="82" name="Imagen 81">
            <a:extLst>
              <a:ext uri="{FF2B5EF4-FFF2-40B4-BE49-F238E27FC236}">
                <a16:creationId xmlns:a16="http://schemas.microsoft.com/office/drawing/2014/main" id="{16F25FAE-E4E7-47E2-8A6D-4A4AD71A70DC}"/>
              </a:ext>
            </a:extLst>
          </p:cNvPr>
          <p:cNvPicPr>
            <a:picLocks noChangeAspect="1"/>
          </p:cNvPicPr>
          <p:nvPr/>
        </p:nvPicPr>
        <p:blipFill rotWithShape="1">
          <a:blip r:embed="rId9"/>
          <a:srcRect b="1805"/>
          <a:stretch/>
        </p:blipFill>
        <p:spPr>
          <a:xfrm>
            <a:off x="7095798" y="2685645"/>
            <a:ext cx="205672" cy="200124"/>
          </a:xfrm>
          <a:prstGeom prst="rect">
            <a:avLst/>
          </a:prstGeom>
        </p:spPr>
      </p:pic>
      <p:pic>
        <p:nvPicPr>
          <p:cNvPr id="83" name="Imagen 82">
            <a:extLst>
              <a:ext uri="{FF2B5EF4-FFF2-40B4-BE49-F238E27FC236}">
                <a16:creationId xmlns:a16="http://schemas.microsoft.com/office/drawing/2014/main" id="{DF03B170-7FC2-4DE1-B1E2-D99060A88154}"/>
              </a:ext>
            </a:extLst>
          </p:cNvPr>
          <p:cNvPicPr>
            <a:picLocks noChangeAspect="1"/>
          </p:cNvPicPr>
          <p:nvPr/>
        </p:nvPicPr>
        <p:blipFill rotWithShape="1">
          <a:blip r:embed="rId10"/>
          <a:srcRect l="1340" t="3611"/>
          <a:stretch/>
        </p:blipFill>
        <p:spPr>
          <a:xfrm>
            <a:off x="6691998" y="3075307"/>
            <a:ext cx="194122" cy="185617"/>
          </a:xfrm>
          <a:prstGeom prst="rect">
            <a:avLst/>
          </a:prstGeom>
        </p:spPr>
      </p:pic>
      <p:pic>
        <p:nvPicPr>
          <p:cNvPr id="87" name="Imagen 86">
            <a:extLst>
              <a:ext uri="{FF2B5EF4-FFF2-40B4-BE49-F238E27FC236}">
                <a16:creationId xmlns:a16="http://schemas.microsoft.com/office/drawing/2014/main" id="{383E8AED-14D8-4FF6-8F4C-DDAD51FC0781}"/>
              </a:ext>
            </a:extLst>
          </p:cNvPr>
          <p:cNvPicPr>
            <a:picLocks noChangeAspect="1"/>
          </p:cNvPicPr>
          <p:nvPr/>
        </p:nvPicPr>
        <p:blipFill rotWithShape="1">
          <a:blip r:embed="rId10"/>
          <a:srcRect l="1340" t="3611"/>
          <a:stretch/>
        </p:blipFill>
        <p:spPr>
          <a:xfrm>
            <a:off x="6308731" y="3010160"/>
            <a:ext cx="194122" cy="185617"/>
          </a:xfrm>
          <a:prstGeom prst="rect">
            <a:avLst/>
          </a:prstGeom>
        </p:spPr>
      </p:pic>
      <p:pic>
        <p:nvPicPr>
          <p:cNvPr id="88" name="Imagen 87">
            <a:extLst>
              <a:ext uri="{FF2B5EF4-FFF2-40B4-BE49-F238E27FC236}">
                <a16:creationId xmlns:a16="http://schemas.microsoft.com/office/drawing/2014/main" id="{857953F1-4A2E-4BBB-94F8-5448BA6AD7B6}"/>
              </a:ext>
            </a:extLst>
          </p:cNvPr>
          <p:cNvPicPr>
            <a:picLocks noChangeAspect="1"/>
          </p:cNvPicPr>
          <p:nvPr/>
        </p:nvPicPr>
        <p:blipFill rotWithShape="1">
          <a:blip r:embed="rId10"/>
          <a:srcRect l="1340" t="3611"/>
          <a:stretch/>
        </p:blipFill>
        <p:spPr>
          <a:xfrm>
            <a:off x="6219911" y="3257904"/>
            <a:ext cx="194122" cy="185617"/>
          </a:xfrm>
          <a:prstGeom prst="rect">
            <a:avLst/>
          </a:prstGeom>
        </p:spPr>
      </p:pic>
      <p:pic>
        <p:nvPicPr>
          <p:cNvPr id="89" name="Imagen 88">
            <a:extLst>
              <a:ext uri="{FF2B5EF4-FFF2-40B4-BE49-F238E27FC236}">
                <a16:creationId xmlns:a16="http://schemas.microsoft.com/office/drawing/2014/main" id="{B7E48068-FC45-473A-9F57-8B8EF2C807A9}"/>
              </a:ext>
            </a:extLst>
          </p:cNvPr>
          <p:cNvPicPr>
            <a:picLocks noChangeAspect="1"/>
          </p:cNvPicPr>
          <p:nvPr/>
        </p:nvPicPr>
        <p:blipFill rotWithShape="1">
          <a:blip r:embed="rId10"/>
          <a:srcRect l="1340" t="3611"/>
          <a:stretch/>
        </p:blipFill>
        <p:spPr>
          <a:xfrm>
            <a:off x="6519536" y="3194725"/>
            <a:ext cx="194122" cy="185617"/>
          </a:xfrm>
          <a:prstGeom prst="rect">
            <a:avLst/>
          </a:prstGeom>
        </p:spPr>
      </p:pic>
      <p:pic>
        <p:nvPicPr>
          <p:cNvPr id="90" name="Imagen 89">
            <a:extLst>
              <a:ext uri="{FF2B5EF4-FFF2-40B4-BE49-F238E27FC236}">
                <a16:creationId xmlns:a16="http://schemas.microsoft.com/office/drawing/2014/main" id="{BD39D0D2-C9CF-4579-99E6-1DCE46CEB9C2}"/>
              </a:ext>
            </a:extLst>
          </p:cNvPr>
          <p:cNvPicPr>
            <a:picLocks noChangeAspect="1"/>
          </p:cNvPicPr>
          <p:nvPr/>
        </p:nvPicPr>
        <p:blipFill rotWithShape="1">
          <a:blip r:embed="rId10"/>
          <a:srcRect l="1340" t="3611"/>
          <a:stretch/>
        </p:blipFill>
        <p:spPr>
          <a:xfrm>
            <a:off x="6718576" y="3423974"/>
            <a:ext cx="194122" cy="185617"/>
          </a:xfrm>
          <a:prstGeom prst="rect">
            <a:avLst/>
          </a:prstGeom>
        </p:spPr>
      </p:pic>
      <p:pic>
        <p:nvPicPr>
          <p:cNvPr id="91" name="Imagen 90">
            <a:extLst>
              <a:ext uri="{FF2B5EF4-FFF2-40B4-BE49-F238E27FC236}">
                <a16:creationId xmlns:a16="http://schemas.microsoft.com/office/drawing/2014/main" id="{4E015CDD-ABD7-414E-9060-1174E8656BDC}"/>
              </a:ext>
            </a:extLst>
          </p:cNvPr>
          <p:cNvPicPr>
            <a:picLocks noChangeAspect="1"/>
          </p:cNvPicPr>
          <p:nvPr/>
        </p:nvPicPr>
        <p:blipFill rotWithShape="1">
          <a:blip r:embed="rId10"/>
          <a:srcRect l="1340" t="3611"/>
          <a:stretch/>
        </p:blipFill>
        <p:spPr>
          <a:xfrm>
            <a:off x="6429150" y="3769045"/>
            <a:ext cx="194122" cy="185617"/>
          </a:xfrm>
          <a:prstGeom prst="rect">
            <a:avLst/>
          </a:prstGeom>
        </p:spPr>
      </p:pic>
      <p:pic>
        <p:nvPicPr>
          <p:cNvPr id="92" name="Imagen 91">
            <a:extLst>
              <a:ext uri="{FF2B5EF4-FFF2-40B4-BE49-F238E27FC236}">
                <a16:creationId xmlns:a16="http://schemas.microsoft.com/office/drawing/2014/main" id="{E85DF9C1-810B-4CBD-A571-1D3A84DC54F8}"/>
              </a:ext>
            </a:extLst>
          </p:cNvPr>
          <p:cNvPicPr>
            <a:picLocks noChangeAspect="1"/>
          </p:cNvPicPr>
          <p:nvPr/>
        </p:nvPicPr>
        <p:blipFill rotWithShape="1">
          <a:blip r:embed="rId10"/>
          <a:srcRect l="1340" t="3611"/>
          <a:stretch/>
        </p:blipFill>
        <p:spPr>
          <a:xfrm>
            <a:off x="6259273" y="3550980"/>
            <a:ext cx="194122" cy="185617"/>
          </a:xfrm>
          <a:prstGeom prst="rect">
            <a:avLst/>
          </a:prstGeom>
        </p:spPr>
      </p:pic>
    </p:spTree>
    <p:extLst>
      <p:ext uri="{BB962C8B-B14F-4D97-AF65-F5344CB8AC3E}">
        <p14:creationId xmlns:p14="http://schemas.microsoft.com/office/powerpoint/2010/main" val="21646236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A9986-678C-4A0C-A904-C4B551E955E4}"/>
              </a:ext>
            </a:extLst>
          </p:cNvPr>
          <p:cNvSpPr>
            <a:spLocks noGrp="1"/>
          </p:cNvSpPr>
          <p:nvPr>
            <p:ph type="title"/>
          </p:nvPr>
        </p:nvSpPr>
        <p:spPr/>
        <p:txBody>
          <a:bodyPr/>
          <a:lstStyle/>
          <a:p>
            <a:endParaRPr lang="es-CL" dirty="0"/>
          </a:p>
        </p:txBody>
      </p:sp>
      <p:sp>
        <p:nvSpPr>
          <p:cNvPr id="3" name="Marcador de contenido 2">
            <a:extLst>
              <a:ext uri="{FF2B5EF4-FFF2-40B4-BE49-F238E27FC236}">
                <a16:creationId xmlns:a16="http://schemas.microsoft.com/office/drawing/2014/main" id="{5B235894-1C25-4229-9088-27E9E9C81E42}"/>
              </a:ext>
            </a:extLst>
          </p:cNvPr>
          <p:cNvSpPr>
            <a:spLocks noGrp="1"/>
          </p:cNvSpPr>
          <p:nvPr>
            <p:ph idx="1"/>
          </p:nvPr>
        </p:nvSpPr>
        <p:spPr/>
        <p:txBody>
          <a:bodyPr/>
          <a:lstStyle/>
          <a:p>
            <a:r>
              <a:rPr lang="es-CL" sz="13800" dirty="0"/>
              <a:t>MANUEL PÉREZ</a:t>
            </a:r>
          </a:p>
        </p:txBody>
      </p:sp>
      <p:sp>
        <p:nvSpPr>
          <p:cNvPr id="4" name="Marcador de número de diapositiva 3">
            <a:extLst>
              <a:ext uri="{FF2B5EF4-FFF2-40B4-BE49-F238E27FC236}">
                <a16:creationId xmlns:a16="http://schemas.microsoft.com/office/drawing/2014/main" id="{3DF44A10-9C61-4C61-A138-6AC75707C158}"/>
              </a:ext>
            </a:extLst>
          </p:cNvPr>
          <p:cNvSpPr>
            <a:spLocks noGrp="1"/>
          </p:cNvSpPr>
          <p:nvPr>
            <p:ph type="sldNum" sz="quarter" idx="12"/>
          </p:nvPr>
        </p:nvSpPr>
        <p:spPr/>
        <p:txBody>
          <a:bodyPr/>
          <a:lstStyle/>
          <a:p>
            <a:fld id="{81B7CCDB-6D39-0547-B7B3-C80E39D6513A}" type="slidenum">
              <a:rPr lang="en-US" smtClean="0"/>
              <a:pPr/>
              <a:t>101</a:t>
            </a:fld>
            <a:endParaRPr lang="en-US" dirty="0"/>
          </a:p>
        </p:txBody>
      </p:sp>
    </p:spTree>
    <p:extLst>
      <p:ext uri="{BB962C8B-B14F-4D97-AF65-F5344CB8AC3E}">
        <p14:creationId xmlns:p14="http://schemas.microsoft.com/office/powerpoint/2010/main" val="37352910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670" y="411802"/>
            <a:ext cx="10972800" cy="767276"/>
          </a:xfrm>
        </p:spPr>
        <p:txBody>
          <a:bodyPr/>
          <a:lstStyle/>
          <a:p>
            <a:r>
              <a:rPr lang="es-ES_tradnl" dirty="0" err="1"/>
              <a:t>Reparametrization</a:t>
            </a:r>
            <a:r>
              <a:rPr lang="es-ES_tradnl" dirty="0"/>
              <a:t> </a:t>
            </a:r>
            <a:r>
              <a:rPr lang="es-ES_tradnl" dirty="0" err="1"/>
              <a:t>Trick</a:t>
            </a:r>
            <a:endParaRPr lang="es-ES_tradnl" dirty="0"/>
          </a:p>
        </p:txBody>
      </p:sp>
      <p:sp>
        <p:nvSpPr>
          <p:cNvPr id="3" name="Marcador de número de diapositiva 2"/>
          <p:cNvSpPr>
            <a:spLocks noGrp="1"/>
          </p:cNvSpPr>
          <p:nvPr>
            <p:ph type="sldNum" sz="quarter" idx="12"/>
          </p:nvPr>
        </p:nvSpPr>
        <p:spPr/>
        <p:txBody>
          <a:bodyPr/>
          <a:lstStyle/>
          <a:p>
            <a:fld id="{A13833A1-46C9-FB45-812F-A8AC7B5136EB}" type="slidenum">
              <a:rPr lang="en-US" smtClean="0"/>
              <a:t>102</a:t>
            </a:fld>
            <a:endParaRPr lang="en-US"/>
          </a:p>
        </p:txBody>
      </p:sp>
      <p:grpSp>
        <p:nvGrpSpPr>
          <p:cNvPr id="5" name="Group 32"/>
          <p:cNvGrpSpPr>
            <a:grpSpLocks noChangeAspect="1"/>
          </p:cNvGrpSpPr>
          <p:nvPr/>
        </p:nvGrpSpPr>
        <p:grpSpPr>
          <a:xfrm>
            <a:off x="401481" y="1931693"/>
            <a:ext cx="11340251" cy="1897851"/>
            <a:chOff x="-809293" y="2599447"/>
            <a:chExt cx="10347935" cy="1731782"/>
          </a:xfrm>
        </p:grpSpPr>
        <p:sp>
          <p:nvSpPr>
            <p:cNvPr id="6" name="Rounded Rectangle 33"/>
            <p:cNvSpPr/>
            <p:nvPr/>
          </p:nvSpPr>
          <p:spPr>
            <a:xfrm>
              <a:off x="1135726" y="2841631"/>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7" name="Rounded Rectangle 39"/>
            <p:cNvSpPr/>
            <p:nvPr/>
          </p:nvSpPr>
          <p:spPr>
            <a:xfrm>
              <a:off x="5923820" y="282229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p:txBody>
        </p:sp>
        <p:pic>
          <p:nvPicPr>
            <p:cNvPr id="8" name="Picture 40"/>
            <p:cNvPicPr>
              <a:picLocks noChangeAspect="1"/>
            </p:cNvPicPr>
            <p:nvPr/>
          </p:nvPicPr>
          <p:blipFill>
            <a:blip r:embed="rId2"/>
            <a:stretch>
              <a:fillRect/>
            </a:stretch>
          </p:blipFill>
          <p:spPr>
            <a:xfrm>
              <a:off x="-809293" y="2895393"/>
              <a:ext cx="1229694" cy="1257300"/>
            </a:xfrm>
            <a:prstGeom prst="rect">
              <a:avLst/>
            </a:prstGeom>
          </p:spPr>
        </p:pic>
        <p:pic>
          <p:nvPicPr>
            <p:cNvPr id="9" name="Picture 41"/>
            <p:cNvPicPr>
              <a:picLocks noChangeAspect="1"/>
            </p:cNvPicPr>
            <p:nvPr/>
          </p:nvPicPr>
          <p:blipFill>
            <a:blip r:embed="rId3"/>
            <a:stretch>
              <a:fillRect/>
            </a:stretch>
          </p:blipFill>
          <p:spPr>
            <a:xfrm>
              <a:off x="8344764" y="2951431"/>
              <a:ext cx="1193878" cy="1270000"/>
            </a:xfrm>
            <a:prstGeom prst="rect">
              <a:avLst/>
            </a:prstGeom>
          </p:spPr>
        </p:pic>
        <p:cxnSp>
          <p:nvCxnSpPr>
            <p:cNvPr id="10" name="Straight Arrow Connector 42"/>
            <p:cNvCxnSpPr/>
            <p:nvPr/>
          </p:nvCxnSpPr>
          <p:spPr>
            <a:xfrm>
              <a:off x="420401"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43"/>
            <p:cNvCxnSpPr/>
            <p:nvPr/>
          </p:nvCxnSpPr>
          <p:spPr>
            <a:xfrm>
              <a:off x="7683000" y="3567088"/>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44"/>
            <p:cNvSpPr/>
            <p:nvPr/>
          </p:nvSpPr>
          <p:spPr>
            <a:xfrm>
              <a:off x="3649593" y="2599447"/>
              <a:ext cx="445227" cy="84465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i="1" dirty="0"/>
            </a:p>
          </p:txBody>
        </p:sp>
        <p:cxnSp>
          <p:nvCxnSpPr>
            <p:cNvPr id="14" name="Straight Arrow Connector 46"/>
            <p:cNvCxnSpPr/>
            <p:nvPr/>
          </p:nvCxnSpPr>
          <p:spPr>
            <a:xfrm>
              <a:off x="5353160" y="3541451"/>
              <a:ext cx="478625"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6" name="Rectangle 44"/>
          <p:cNvSpPr/>
          <p:nvPr/>
        </p:nvSpPr>
        <p:spPr>
          <a:xfrm>
            <a:off x="5287951" y="3080518"/>
            <a:ext cx="487922" cy="925649"/>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i="1" dirty="0"/>
          </a:p>
        </p:txBody>
      </p:sp>
      <p:sp>
        <p:nvSpPr>
          <p:cNvPr id="18" name="Rectangle 23"/>
          <p:cNvSpPr/>
          <p:nvPr/>
        </p:nvSpPr>
        <p:spPr>
          <a:xfrm>
            <a:off x="6577718" y="2356430"/>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mc:AlternateContent xmlns:mc="http://schemas.openxmlformats.org/markup-compatibility/2006">
        <mc:Choice xmlns:a14="http://schemas.microsoft.com/office/drawing/2010/main" Requires="a14">
          <p:sp>
            <p:nvSpPr>
              <p:cNvPr id="4" name="CuadroTexto 3"/>
              <p:cNvSpPr txBox="1"/>
              <p:nvPr/>
            </p:nvSpPr>
            <p:spPr>
              <a:xfrm>
                <a:off x="5435944" y="2079431"/>
                <a:ext cx="19193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3600" i="1" smtClean="0">
                          <a:solidFill>
                            <a:schemeClr val="bg1"/>
                          </a:solidFill>
                          <a:latin typeface="Cambria Math" charset="0"/>
                          <a:ea typeface="Cambria Math" charset="0"/>
                          <a:cs typeface="Cambria Math" charset="0"/>
                        </a:rPr>
                        <m:t>𝜇</m:t>
                      </m:r>
                    </m:oMath>
                  </m:oMathPara>
                </a14:m>
                <a:endParaRPr lang="es-ES_tradnl" sz="3600" dirty="0">
                  <a:solidFill>
                    <a:srgbClr val="FF0000"/>
                  </a:solidFill>
                </a:endParaRPr>
              </a:p>
            </p:txBody>
          </p:sp>
        </mc:Choice>
        <mc:Fallback>
          <p:sp>
            <p:nvSpPr>
              <p:cNvPr id="4" name="CuadroTexto 3"/>
              <p:cNvSpPr txBox="1">
                <a:spLocks noRot="1" noChangeAspect="1" noMove="1" noResize="1" noEditPoints="1" noAdjustHandles="1" noChangeArrowheads="1" noChangeShapeType="1" noTextEdit="1"/>
              </p:cNvSpPr>
              <p:nvPr/>
            </p:nvSpPr>
            <p:spPr>
              <a:xfrm>
                <a:off x="5435944" y="2079431"/>
                <a:ext cx="191933" cy="553998"/>
              </a:xfrm>
              <a:prstGeom prst="rect">
                <a:avLst/>
              </a:prstGeom>
              <a:blipFill>
                <a:blip r:embed="rId4"/>
                <a:stretch>
                  <a:fillRect r="-29032"/>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17" name="CuadroTexto 16"/>
              <p:cNvSpPr txBox="1"/>
              <p:nvPr/>
            </p:nvSpPr>
            <p:spPr>
              <a:xfrm>
                <a:off x="5413991" y="3276637"/>
                <a:ext cx="211126"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3600" i="1">
                          <a:solidFill>
                            <a:schemeClr val="bg1"/>
                          </a:solidFill>
                          <a:latin typeface="Cambria Math" charset="0"/>
                          <a:ea typeface="Cambria Math" charset="0"/>
                          <a:cs typeface="Cambria Math" charset="0"/>
                        </a:rPr>
                        <m:t>𝜎</m:t>
                      </m:r>
                    </m:oMath>
                  </m:oMathPara>
                </a14:m>
                <a:endParaRPr lang="es-ES_tradnl" sz="3600" i="1" dirty="0">
                  <a:solidFill>
                    <a:schemeClr val="bg1"/>
                  </a:solidFill>
                  <a:latin typeface="Cambria Math" charset="0"/>
                  <a:ea typeface="Cambria Math" charset="0"/>
                  <a:cs typeface="Cambria Math" charset="0"/>
                </a:endParaRPr>
              </a:p>
            </p:txBody>
          </p:sp>
        </mc:Choice>
        <mc:Fallback>
          <p:sp>
            <p:nvSpPr>
              <p:cNvPr id="17" name="CuadroTexto 16"/>
              <p:cNvSpPr txBox="1">
                <a:spLocks noRot="1" noChangeAspect="1" noMove="1" noResize="1" noEditPoints="1" noAdjustHandles="1" noChangeArrowheads="1" noChangeShapeType="1" noTextEdit="1"/>
              </p:cNvSpPr>
              <p:nvPr/>
            </p:nvSpPr>
            <p:spPr>
              <a:xfrm>
                <a:off x="5413991" y="3276637"/>
                <a:ext cx="211126" cy="553998"/>
              </a:xfrm>
              <a:prstGeom prst="rect">
                <a:avLst/>
              </a:prstGeom>
              <a:blipFill>
                <a:blip r:embed="rId5"/>
                <a:stretch>
                  <a:fillRect r="-25714"/>
                </a:stretch>
              </a:blipFill>
            </p:spPr>
            <p:txBody>
              <a:bodyPr/>
              <a:lstStyle/>
              <a:p>
                <a:r>
                  <a:rPr lang="es-CL">
                    <a:noFill/>
                  </a:rPr>
                  <a:t> </a:t>
                </a:r>
              </a:p>
            </p:txBody>
          </p:sp>
        </mc:Fallback>
      </mc:AlternateContent>
      <p:cxnSp>
        <p:nvCxnSpPr>
          <p:cNvPr id="19" name="Straight Arrow Connector 45"/>
          <p:cNvCxnSpPr/>
          <p:nvPr/>
        </p:nvCxnSpPr>
        <p:spPr>
          <a:xfrm>
            <a:off x="5956117" y="2922215"/>
            <a:ext cx="526901"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45"/>
          <p:cNvCxnSpPr/>
          <p:nvPr/>
        </p:nvCxnSpPr>
        <p:spPr>
          <a:xfrm>
            <a:off x="4580558" y="2948182"/>
            <a:ext cx="526901"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6" name="Imagen 25"/>
          <p:cNvPicPr>
            <a:picLocks noChangeAspect="1"/>
          </p:cNvPicPr>
          <p:nvPr/>
        </p:nvPicPr>
        <p:blipFill>
          <a:blip r:embed="rId6"/>
          <a:stretch>
            <a:fillRect/>
          </a:stretch>
        </p:blipFill>
        <p:spPr>
          <a:xfrm>
            <a:off x="1040106" y="1605576"/>
            <a:ext cx="5745445" cy="774700"/>
          </a:xfrm>
          <a:prstGeom prst="rect">
            <a:avLst/>
          </a:prstGeom>
        </p:spPr>
      </p:pic>
      <p:pic>
        <p:nvPicPr>
          <p:cNvPr id="21" name="Imagen 20"/>
          <p:cNvPicPr>
            <a:picLocks noChangeAspect="1"/>
          </p:cNvPicPr>
          <p:nvPr/>
        </p:nvPicPr>
        <p:blipFill>
          <a:blip r:embed="rId6"/>
          <a:stretch>
            <a:fillRect/>
          </a:stretch>
        </p:blipFill>
        <p:spPr>
          <a:xfrm>
            <a:off x="6785551" y="1727946"/>
            <a:ext cx="4347887" cy="774700"/>
          </a:xfrm>
          <a:prstGeom prst="rect">
            <a:avLst/>
          </a:prstGeom>
        </p:spPr>
      </p:pic>
    </p:spTree>
    <p:extLst>
      <p:ext uri="{BB962C8B-B14F-4D97-AF65-F5344CB8AC3E}">
        <p14:creationId xmlns:p14="http://schemas.microsoft.com/office/powerpoint/2010/main" val="16992520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670" y="411802"/>
            <a:ext cx="10972800" cy="767276"/>
          </a:xfrm>
        </p:spPr>
        <p:txBody>
          <a:bodyPr/>
          <a:lstStyle/>
          <a:p>
            <a:r>
              <a:rPr lang="es-ES_tradnl" dirty="0" err="1"/>
              <a:t>Reparametrization</a:t>
            </a:r>
            <a:r>
              <a:rPr lang="es-ES_tradnl" dirty="0"/>
              <a:t> </a:t>
            </a:r>
            <a:r>
              <a:rPr lang="es-ES_tradnl" dirty="0" err="1"/>
              <a:t>Trick</a:t>
            </a:r>
            <a:endParaRPr lang="es-ES_tradnl" dirty="0"/>
          </a:p>
        </p:txBody>
      </p:sp>
      <p:sp>
        <p:nvSpPr>
          <p:cNvPr id="3" name="Marcador de número de diapositiva 2"/>
          <p:cNvSpPr>
            <a:spLocks noGrp="1"/>
          </p:cNvSpPr>
          <p:nvPr>
            <p:ph type="sldNum" sz="quarter" idx="12"/>
          </p:nvPr>
        </p:nvSpPr>
        <p:spPr/>
        <p:txBody>
          <a:bodyPr/>
          <a:lstStyle/>
          <a:p>
            <a:fld id="{A13833A1-46C9-FB45-812F-A8AC7B5136EB}" type="slidenum">
              <a:rPr lang="en-US" smtClean="0"/>
              <a:t>103</a:t>
            </a:fld>
            <a:endParaRPr lang="en-US"/>
          </a:p>
        </p:txBody>
      </p:sp>
      <p:grpSp>
        <p:nvGrpSpPr>
          <p:cNvPr id="5" name="Group 32"/>
          <p:cNvGrpSpPr>
            <a:grpSpLocks noChangeAspect="1"/>
          </p:cNvGrpSpPr>
          <p:nvPr/>
        </p:nvGrpSpPr>
        <p:grpSpPr>
          <a:xfrm>
            <a:off x="401481" y="1931693"/>
            <a:ext cx="11340251" cy="1897851"/>
            <a:chOff x="-809293" y="2599447"/>
            <a:chExt cx="10347935" cy="1731782"/>
          </a:xfrm>
        </p:grpSpPr>
        <p:sp>
          <p:nvSpPr>
            <p:cNvPr id="6" name="Rounded Rectangle 33"/>
            <p:cNvSpPr/>
            <p:nvPr/>
          </p:nvSpPr>
          <p:spPr>
            <a:xfrm>
              <a:off x="1135726" y="2841631"/>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7" name="Rounded Rectangle 39"/>
            <p:cNvSpPr/>
            <p:nvPr/>
          </p:nvSpPr>
          <p:spPr>
            <a:xfrm>
              <a:off x="5923820" y="282229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p:txBody>
        </p:sp>
        <p:pic>
          <p:nvPicPr>
            <p:cNvPr id="8" name="Picture 40"/>
            <p:cNvPicPr>
              <a:picLocks noChangeAspect="1"/>
            </p:cNvPicPr>
            <p:nvPr/>
          </p:nvPicPr>
          <p:blipFill>
            <a:blip r:embed="rId2"/>
            <a:stretch>
              <a:fillRect/>
            </a:stretch>
          </p:blipFill>
          <p:spPr>
            <a:xfrm>
              <a:off x="-809293" y="2895393"/>
              <a:ext cx="1229694" cy="1257300"/>
            </a:xfrm>
            <a:prstGeom prst="rect">
              <a:avLst/>
            </a:prstGeom>
          </p:spPr>
        </p:pic>
        <p:pic>
          <p:nvPicPr>
            <p:cNvPr id="9" name="Picture 41"/>
            <p:cNvPicPr>
              <a:picLocks noChangeAspect="1"/>
            </p:cNvPicPr>
            <p:nvPr/>
          </p:nvPicPr>
          <p:blipFill>
            <a:blip r:embed="rId3"/>
            <a:stretch>
              <a:fillRect/>
            </a:stretch>
          </p:blipFill>
          <p:spPr>
            <a:xfrm>
              <a:off x="8344764" y="2951431"/>
              <a:ext cx="1193878" cy="1270000"/>
            </a:xfrm>
            <a:prstGeom prst="rect">
              <a:avLst/>
            </a:prstGeom>
          </p:spPr>
        </p:pic>
        <p:cxnSp>
          <p:nvCxnSpPr>
            <p:cNvPr id="10" name="Straight Arrow Connector 42"/>
            <p:cNvCxnSpPr/>
            <p:nvPr/>
          </p:nvCxnSpPr>
          <p:spPr>
            <a:xfrm>
              <a:off x="420401"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43"/>
            <p:cNvCxnSpPr/>
            <p:nvPr/>
          </p:nvCxnSpPr>
          <p:spPr>
            <a:xfrm>
              <a:off x="7683000" y="3567088"/>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44"/>
            <p:cNvSpPr/>
            <p:nvPr/>
          </p:nvSpPr>
          <p:spPr>
            <a:xfrm>
              <a:off x="3649593" y="2599447"/>
              <a:ext cx="445227" cy="84465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i="1" dirty="0"/>
            </a:p>
          </p:txBody>
        </p:sp>
        <p:cxnSp>
          <p:nvCxnSpPr>
            <p:cNvPr id="14" name="Straight Arrow Connector 46"/>
            <p:cNvCxnSpPr/>
            <p:nvPr/>
          </p:nvCxnSpPr>
          <p:spPr>
            <a:xfrm>
              <a:off x="5353160" y="3541451"/>
              <a:ext cx="478625"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6" name="Rectangle 44"/>
          <p:cNvSpPr/>
          <p:nvPr/>
        </p:nvSpPr>
        <p:spPr>
          <a:xfrm>
            <a:off x="5287951" y="3080518"/>
            <a:ext cx="487922" cy="925649"/>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i="1" dirty="0"/>
          </a:p>
        </p:txBody>
      </p:sp>
      <p:sp>
        <p:nvSpPr>
          <p:cNvPr id="18" name="Rectangle 23"/>
          <p:cNvSpPr/>
          <p:nvPr/>
        </p:nvSpPr>
        <p:spPr>
          <a:xfrm>
            <a:off x="6577718" y="2356430"/>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mc:AlternateContent xmlns:mc="http://schemas.openxmlformats.org/markup-compatibility/2006">
        <mc:Choice xmlns:a14="http://schemas.microsoft.com/office/drawing/2010/main" Requires="a14">
          <p:sp>
            <p:nvSpPr>
              <p:cNvPr id="4" name="CuadroTexto 3"/>
              <p:cNvSpPr txBox="1"/>
              <p:nvPr/>
            </p:nvSpPr>
            <p:spPr>
              <a:xfrm>
                <a:off x="5435944" y="2079431"/>
                <a:ext cx="19193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3600" i="1">
                          <a:solidFill>
                            <a:schemeClr val="lt1"/>
                          </a:solidFill>
                        </a:rPr>
                        <m:t>𝜇</m:t>
                      </m:r>
                    </m:oMath>
                  </m:oMathPara>
                </a14:m>
                <a:endParaRPr lang="es-ES_tradnl" sz="3600" i="1" dirty="0">
                  <a:solidFill>
                    <a:schemeClr val="lt1"/>
                  </a:solidFill>
                </a:endParaRPr>
              </a:p>
            </p:txBody>
          </p:sp>
        </mc:Choice>
        <mc:Fallback>
          <p:sp>
            <p:nvSpPr>
              <p:cNvPr id="4" name="CuadroTexto 3"/>
              <p:cNvSpPr txBox="1">
                <a:spLocks noRot="1" noChangeAspect="1" noMove="1" noResize="1" noEditPoints="1" noAdjustHandles="1" noChangeArrowheads="1" noChangeShapeType="1" noTextEdit="1"/>
              </p:cNvSpPr>
              <p:nvPr/>
            </p:nvSpPr>
            <p:spPr>
              <a:xfrm>
                <a:off x="5435944" y="2079431"/>
                <a:ext cx="191933" cy="553998"/>
              </a:xfrm>
              <a:prstGeom prst="rect">
                <a:avLst/>
              </a:prstGeom>
              <a:blipFill>
                <a:blip r:embed="rId4"/>
                <a:stretch>
                  <a:fillRect r="-29032"/>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17" name="CuadroTexto 16"/>
              <p:cNvSpPr txBox="1"/>
              <p:nvPr/>
            </p:nvSpPr>
            <p:spPr>
              <a:xfrm>
                <a:off x="5435945" y="3276637"/>
                <a:ext cx="19193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3600" i="1">
                          <a:solidFill>
                            <a:schemeClr val="lt1"/>
                          </a:solidFill>
                        </a:rPr>
                        <m:t>𝜎</m:t>
                      </m:r>
                    </m:oMath>
                  </m:oMathPara>
                </a14:m>
                <a:endParaRPr lang="es-ES_tradnl" sz="3600" i="1" dirty="0">
                  <a:solidFill>
                    <a:schemeClr val="lt1"/>
                  </a:solidFill>
                </a:endParaRPr>
              </a:p>
            </p:txBody>
          </p:sp>
        </mc:Choice>
        <mc:Fallback>
          <p:sp>
            <p:nvSpPr>
              <p:cNvPr id="17" name="CuadroTexto 16"/>
              <p:cNvSpPr txBox="1">
                <a:spLocks noRot="1" noChangeAspect="1" noMove="1" noResize="1" noEditPoints="1" noAdjustHandles="1" noChangeArrowheads="1" noChangeShapeType="1" noTextEdit="1"/>
              </p:cNvSpPr>
              <p:nvPr/>
            </p:nvSpPr>
            <p:spPr>
              <a:xfrm>
                <a:off x="5435945" y="3276637"/>
                <a:ext cx="191933" cy="553998"/>
              </a:xfrm>
              <a:prstGeom prst="rect">
                <a:avLst/>
              </a:prstGeom>
              <a:blipFill>
                <a:blip r:embed="rId5"/>
                <a:stretch>
                  <a:fillRect r="-41935"/>
                </a:stretch>
              </a:blipFill>
            </p:spPr>
            <p:txBody>
              <a:bodyPr/>
              <a:lstStyle/>
              <a:p>
                <a:r>
                  <a:rPr lang="es-CL">
                    <a:noFill/>
                  </a:rPr>
                  <a:t> </a:t>
                </a:r>
              </a:p>
            </p:txBody>
          </p:sp>
        </mc:Fallback>
      </mc:AlternateContent>
      <p:cxnSp>
        <p:nvCxnSpPr>
          <p:cNvPr id="19" name="Straight Arrow Connector 45"/>
          <p:cNvCxnSpPr/>
          <p:nvPr/>
        </p:nvCxnSpPr>
        <p:spPr>
          <a:xfrm>
            <a:off x="5956117" y="2922215"/>
            <a:ext cx="526901"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45"/>
          <p:cNvCxnSpPr/>
          <p:nvPr/>
        </p:nvCxnSpPr>
        <p:spPr>
          <a:xfrm>
            <a:off x="4580558" y="2948182"/>
            <a:ext cx="526901"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ángulo 14"/>
          <p:cNvSpPr/>
          <p:nvPr/>
        </p:nvSpPr>
        <p:spPr>
          <a:xfrm>
            <a:off x="5627877" y="4451392"/>
            <a:ext cx="2453442" cy="5343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3" name="CuadroTexto 12"/>
              <p:cNvSpPr txBox="1"/>
              <p:nvPr/>
            </p:nvSpPr>
            <p:spPr>
              <a:xfrm>
                <a:off x="5653246" y="4451392"/>
                <a:ext cx="236661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000" b="0" i="1" smtClean="0">
                          <a:latin typeface="Cambria Math" charset="0"/>
                        </a:rPr>
                        <m:t>𝑍</m:t>
                      </m:r>
                      <m:r>
                        <a:rPr lang="es-ES" sz="3000" b="0" i="1" smtClean="0">
                          <a:latin typeface="Cambria Math" charset="0"/>
                        </a:rPr>
                        <m:t>= </m:t>
                      </m:r>
                      <m:r>
                        <a:rPr lang="es-ES" sz="3000" i="1">
                          <a:latin typeface="Cambria Math" charset="0"/>
                          <a:ea typeface="Cambria Math" charset="0"/>
                          <a:cs typeface="Cambria Math" charset="0"/>
                        </a:rPr>
                        <m:t>𝜇</m:t>
                      </m:r>
                      <m:r>
                        <a:rPr lang="es-ES" sz="3000" b="0" i="1" smtClean="0">
                          <a:latin typeface="Cambria Math" charset="0"/>
                        </a:rPr>
                        <m:t>+</m:t>
                      </m:r>
                      <m:r>
                        <a:rPr lang="es-ES" sz="3000" b="0" i="1" smtClean="0">
                          <a:latin typeface="Cambria Math" charset="0"/>
                          <a:ea typeface="Cambria Math" charset="0"/>
                          <a:cs typeface="Cambria Math" charset="0"/>
                        </a:rPr>
                        <m:t>𝜀</m:t>
                      </m:r>
                      <m:r>
                        <a:rPr lang="es-ES" sz="3000" i="1">
                          <a:latin typeface="Cambria Math" charset="0"/>
                          <a:ea typeface="Cambria Math" charset="0"/>
                          <a:cs typeface="Cambria Math" charset="0"/>
                        </a:rPr>
                        <m:t>∘</m:t>
                      </m:r>
                      <m:r>
                        <a:rPr lang="es-ES" sz="3000" b="0" i="1" smtClean="0">
                          <a:latin typeface="Cambria Math" charset="0"/>
                          <a:ea typeface="Cambria Math" charset="0"/>
                          <a:cs typeface="Cambria Math" charset="0"/>
                        </a:rPr>
                        <m:t>𝜎</m:t>
                      </m:r>
                    </m:oMath>
                  </m:oMathPara>
                </a14:m>
                <a:endParaRPr lang="es-ES_tradnl" sz="3000"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5653246" y="4451392"/>
                <a:ext cx="2366610" cy="461665"/>
              </a:xfrm>
              <a:prstGeom prst="rect">
                <a:avLst/>
              </a:prstGeom>
              <a:blipFill rotWithShape="0">
                <a:blip r:embed="rId6"/>
                <a:stretch>
                  <a:fillRect/>
                </a:stretch>
              </a:blipFill>
            </p:spPr>
            <p:txBody>
              <a:bodyPr/>
              <a:lstStyle/>
              <a:p>
                <a:r>
                  <a:rPr lang="es-ES_tradnl">
                    <a:noFill/>
                  </a:rPr>
                  <a:t> </a:t>
                </a:r>
              </a:p>
            </p:txBody>
          </p:sp>
        </mc:Fallback>
      </mc:AlternateContent>
      <p:pic>
        <p:nvPicPr>
          <p:cNvPr id="26" name="Imagen 25"/>
          <p:cNvPicPr>
            <a:picLocks noChangeAspect="1"/>
          </p:cNvPicPr>
          <p:nvPr/>
        </p:nvPicPr>
        <p:blipFill>
          <a:blip r:embed="rId7"/>
          <a:stretch>
            <a:fillRect/>
          </a:stretch>
        </p:blipFill>
        <p:spPr>
          <a:xfrm>
            <a:off x="1040106" y="1605576"/>
            <a:ext cx="5745445" cy="774700"/>
          </a:xfrm>
          <a:prstGeom prst="rect">
            <a:avLst/>
          </a:prstGeom>
        </p:spPr>
      </p:pic>
      <p:pic>
        <p:nvPicPr>
          <p:cNvPr id="28" name="Imagen 27"/>
          <p:cNvPicPr>
            <a:picLocks noChangeAspect="1"/>
          </p:cNvPicPr>
          <p:nvPr/>
        </p:nvPicPr>
        <p:blipFill>
          <a:blip r:embed="rId8"/>
          <a:stretch>
            <a:fillRect/>
          </a:stretch>
        </p:blipFill>
        <p:spPr>
          <a:xfrm>
            <a:off x="6709351" y="3555226"/>
            <a:ext cx="152400" cy="838200"/>
          </a:xfrm>
          <a:prstGeom prst="rect">
            <a:avLst/>
          </a:prstGeom>
        </p:spPr>
      </p:pic>
      <p:pic>
        <p:nvPicPr>
          <p:cNvPr id="24" name="Imagen 23"/>
          <p:cNvPicPr>
            <a:picLocks noChangeAspect="1"/>
          </p:cNvPicPr>
          <p:nvPr/>
        </p:nvPicPr>
        <p:blipFill>
          <a:blip r:embed="rId7"/>
          <a:stretch>
            <a:fillRect/>
          </a:stretch>
        </p:blipFill>
        <p:spPr>
          <a:xfrm>
            <a:off x="6785551" y="1727946"/>
            <a:ext cx="4347887" cy="774700"/>
          </a:xfrm>
          <a:prstGeom prst="rect">
            <a:avLst/>
          </a:prstGeom>
        </p:spPr>
      </p:pic>
    </p:spTree>
    <p:extLst>
      <p:ext uri="{BB962C8B-B14F-4D97-AF65-F5344CB8AC3E}">
        <p14:creationId xmlns:p14="http://schemas.microsoft.com/office/powerpoint/2010/main" val="7307331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670" y="411802"/>
            <a:ext cx="10972800" cy="767276"/>
          </a:xfrm>
        </p:spPr>
        <p:txBody>
          <a:bodyPr/>
          <a:lstStyle/>
          <a:p>
            <a:r>
              <a:rPr lang="es-ES_tradnl" dirty="0" err="1"/>
              <a:t>Reparametrization</a:t>
            </a:r>
            <a:r>
              <a:rPr lang="es-ES_tradnl" dirty="0"/>
              <a:t> </a:t>
            </a:r>
            <a:r>
              <a:rPr lang="es-ES_tradnl" dirty="0" err="1"/>
              <a:t>Trick</a:t>
            </a:r>
            <a:endParaRPr lang="es-ES_tradnl" dirty="0"/>
          </a:p>
        </p:txBody>
      </p:sp>
      <p:sp>
        <p:nvSpPr>
          <p:cNvPr id="3" name="Marcador de número de diapositiva 2"/>
          <p:cNvSpPr>
            <a:spLocks noGrp="1"/>
          </p:cNvSpPr>
          <p:nvPr>
            <p:ph type="sldNum" sz="quarter" idx="12"/>
          </p:nvPr>
        </p:nvSpPr>
        <p:spPr/>
        <p:txBody>
          <a:bodyPr/>
          <a:lstStyle/>
          <a:p>
            <a:fld id="{A13833A1-46C9-FB45-812F-A8AC7B5136EB}" type="slidenum">
              <a:rPr lang="en-US" smtClean="0"/>
              <a:t>104</a:t>
            </a:fld>
            <a:endParaRPr lang="en-US"/>
          </a:p>
        </p:txBody>
      </p:sp>
      <p:grpSp>
        <p:nvGrpSpPr>
          <p:cNvPr id="5" name="Group 32"/>
          <p:cNvGrpSpPr>
            <a:grpSpLocks noChangeAspect="1"/>
          </p:cNvGrpSpPr>
          <p:nvPr/>
        </p:nvGrpSpPr>
        <p:grpSpPr>
          <a:xfrm>
            <a:off x="401481" y="1931693"/>
            <a:ext cx="11340251" cy="1897851"/>
            <a:chOff x="-809293" y="2599447"/>
            <a:chExt cx="10347935" cy="1731782"/>
          </a:xfrm>
        </p:grpSpPr>
        <p:sp>
          <p:nvSpPr>
            <p:cNvPr id="6" name="Rounded Rectangle 33"/>
            <p:cNvSpPr/>
            <p:nvPr/>
          </p:nvSpPr>
          <p:spPr>
            <a:xfrm>
              <a:off x="1135726" y="2841631"/>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7" name="Rounded Rectangle 39"/>
            <p:cNvSpPr/>
            <p:nvPr/>
          </p:nvSpPr>
          <p:spPr>
            <a:xfrm>
              <a:off x="5923820" y="282229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p:txBody>
        </p:sp>
        <p:pic>
          <p:nvPicPr>
            <p:cNvPr id="8" name="Picture 40"/>
            <p:cNvPicPr>
              <a:picLocks noChangeAspect="1"/>
            </p:cNvPicPr>
            <p:nvPr/>
          </p:nvPicPr>
          <p:blipFill>
            <a:blip r:embed="rId2"/>
            <a:stretch>
              <a:fillRect/>
            </a:stretch>
          </p:blipFill>
          <p:spPr>
            <a:xfrm>
              <a:off x="-809293" y="2895393"/>
              <a:ext cx="1229694" cy="1257300"/>
            </a:xfrm>
            <a:prstGeom prst="rect">
              <a:avLst/>
            </a:prstGeom>
          </p:spPr>
        </p:pic>
        <p:pic>
          <p:nvPicPr>
            <p:cNvPr id="9" name="Picture 41"/>
            <p:cNvPicPr>
              <a:picLocks noChangeAspect="1"/>
            </p:cNvPicPr>
            <p:nvPr/>
          </p:nvPicPr>
          <p:blipFill>
            <a:blip r:embed="rId3"/>
            <a:stretch>
              <a:fillRect/>
            </a:stretch>
          </p:blipFill>
          <p:spPr>
            <a:xfrm>
              <a:off x="8344764" y="2951431"/>
              <a:ext cx="1193878" cy="1270000"/>
            </a:xfrm>
            <a:prstGeom prst="rect">
              <a:avLst/>
            </a:prstGeom>
          </p:spPr>
        </p:pic>
        <p:cxnSp>
          <p:nvCxnSpPr>
            <p:cNvPr id="10" name="Straight Arrow Connector 42"/>
            <p:cNvCxnSpPr/>
            <p:nvPr/>
          </p:nvCxnSpPr>
          <p:spPr>
            <a:xfrm>
              <a:off x="420401"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43"/>
            <p:cNvCxnSpPr/>
            <p:nvPr/>
          </p:nvCxnSpPr>
          <p:spPr>
            <a:xfrm>
              <a:off x="7683000" y="3567088"/>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44"/>
            <p:cNvSpPr/>
            <p:nvPr/>
          </p:nvSpPr>
          <p:spPr>
            <a:xfrm>
              <a:off x="3649593" y="2599447"/>
              <a:ext cx="445227" cy="84465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i="1" dirty="0"/>
            </a:p>
          </p:txBody>
        </p:sp>
        <p:cxnSp>
          <p:nvCxnSpPr>
            <p:cNvPr id="14" name="Straight Arrow Connector 46"/>
            <p:cNvCxnSpPr/>
            <p:nvPr/>
          </p:nvCxnSpPr>
          <p:spPr>
            <a:xfrm>
              <a:off x="5353160" y="3541451"/>
              <a:ext cx="478625"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6" name="Rectangle 44"/>
          <p:cNvSpPr/>
          <p:nvPr/>
        </p:nvSpPr>
        <p:spPr>
          <a:xfrm>
            <a:off x="5287951" y="3080518"/>
            <a:ext cx="487922" cy="925649"/>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i="1" dirty="0"/>
          </a:p>
        </p:txBody>
      </p:sp>
      <p:sp>
        <p:nvSpPr>
          <p:cNvPr id="18" name="Rectangle 23"/>
          <p:cNvSpPr/>
          <p:nvPr/>
        </p:nvSpPr>
        <p:spPr>
          <a:xfrm>
            <a:off x="6577718" y="2356430"/>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mc:AlternateContent xmlns:mc="http://schemas.openxmlformats.org/markup-compatibility/2006">
        <mc:Choice xmlns:a14="http://schemas.microsoft.com/office/drawing/2010/main" Requires="a14">
          <p:sp>
            <p:nvSpPr>
              <p:cNvPr id="4" name="CuadroTexto 3"/>
              <p:cNvSpPr txBox="1"/>
              <p:nvPr/>
            </p:nvSpPr>
            <p:spPr>
              <a:xfrm>
                <a:off x="5435944" y="2079431"/>
                <a:ext cx="19193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3600" i="1">
                          <a:solidFill>
                            <a:schemeClr val="lt1"/>
                          </a:solidFill>
                        </a:rPr>
                        <m:t>𝜇</m:t>
                      </m:r>
                    </m:oMath>
                  </m:oMathPara>
                </a14:m>
                <a:endParaRPr lang="es-ES_tradnl" sz="3600" i="1" dirty="0">
                  <a:solidFill>
                    <a:schemeClr val="lt1"/>
                  </a:solidFill>
                </a:endParaRPr>
              </a:p>
            </p:txBody>
          </p:sp>
        </mc:Choice>
        <mc:Fallback>
          <p:sp>
            <p:nvSpPr>
              <p:cNvPr id="4" name="CuadroTexto 3"/>
              <p:cNvSpPr txBox="1">
                <a:spLocks noRot="1" noChangeAspect="1" noMove="1" noResize="1" noEditPoints="1" noAdjustHandles="1" noChangeArrowheads="1" noChangeShapeType="1" noTextEdit="1"/>
              </p:cNvSpPr>
              <p:nvPr/>
            </p:nvSpPr>
            <p:spPr>
              <a:xfrm>
                <a:off x="5435944" y="2079431"/>
                <a:ext cx="191933" cy="553998"/>
              </a:xfrm>
              <a:prstGeom prst="rect">
                <a:avLst/>
              </a:prstGeom>
              <a:blipFill>
                <a:blip r:embed="rId4"/>
                <a:stretch>
                  <a:fillRect r="-29032"/>
                </a:stretch>
              </a:blipFill>
            </p:spPr>
            <p:txBody>
              <a:bodyPr/>
              <a:lstStyle/>
              <a:p>
                <a:r>
                  <a:rPr lang="es-CL">
                    <a:noFill/>
                  </a:rPr>
                  <a:t> </a:t>
                </a:r>
              </a:p>
            </p:txBody>
          </p:sp>
        </mc:Fallback>
      </mc:AlternateContent>
      <mc:AlternateContent xmlns:mc="http://schemas.openxmlformats.org/markup-compatibility/2006">
        <mc:Choice xmlns:a14="http://schemas.microsoft.com/office/drawing/2010/main" Requires="a14">
          <p:sp>
            <p:nvSpPr>
              <p:cNvPr id="17" name="CuadroTexto 16"/>
              <p:cNvSpPr txBox="1"/>
              <p:nvPr/>
            </p:nvSpPr>
            <p:spPr>
              <a:xfrm>
                <a:off x="5435945" y="3276637"/>
                <a:ext cx="19193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3600" i="1">
                          <a:solidFill>
                            <a:schemeClr val="lt1"/>
                          </a:solidFill>
                        </a:rPr>
                        <m:t>𝜎</m:t>
                      </m:r>
                    </m:oMath>
                  </m:oMathPara>
                </a14:m>
                <a:endParaRPr lang="es-ES_tradnl" sz="3600" i="1" dirty="0">
                  <a:solidFill>
                    <a:schemeClr val="lt1"/>
                  </a:solidFill>
                </a:endParaRPr>
              </a:p>
            </p:txBody>
          </p:sp>
        </mc:Choice>
        <mc:Fallback>
          <p:sp>
            <p:nvSpPr>
              <p:cNvPr id="17" name="CuadroTexto 16"/>
              <p:cNvSpPr txBox="1">
                <a:spLocks noRot="1" noChangeAspect="1" noMove="1" noResize="1" noEditPoints="1" noAdjustHandles="1" noChangeArrowheads="1" noChangeShapeType="1" noTextEdit="1"/>
              </p:cNvSpPr>
              <p:nvPr/>
            </p:nvSpPr>
            <p:spPr>
              <a:xfrm>
                <a:off x="5435945" y="3276637"/>
                <a:ext cx="191933" cy="553998"/>
              </a:xfrm>
              <a:prstGeom prst="rect">
                <a:avLst/>
              </a:prstGeom>
              <a:blipFill>
                <a:blip r:embed="rId5"/>
                <a:stretch>
                  <a:fillRect r="-41935"/>
                </a:stretch>
              </a:blipFill>
            </p:spPr>
            <p:txBody>
              <a:bodyPr/>
              <a:lstStyle/>
              <a:p>
                <a:r>
                  <a:rPr lang="es-CL">
                    <a:noFill/>
                  </a:rPr>
                  <a:t> </a:t>
                </a:r>
              </a:p>
            </p:txBody>
          </p:sp>
        </mc:Fallback>
      </mc:AlternateContent>
      <p:cxnSp>
        <p:nvCxnSpPr>
          <p:cNvPr id="19" name="Straight Arrow Connector 45"/>
          <p:cNvCxnSpPr/>
          <p:nvPr/>
        </p:nvCxnSpPr>
        <p:spPr>
          <a:xfrm>
            <a:off x="5956117" y="2922215"/>
            <a:ext cx="526901"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45"/>
          <p:cNvCxnSpPr/>
          <p:nvPr/>
        </p:nvCxnSpPr>
        <p:spPr>
          <a:xfrm>
            <a:off x="4580558" y="2948182"/>
            <a:ext cx="526901"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ángulo 14"/>
          <p:cNvSpPr/>
          <p:nvPr/>
        </p:nvSpPr>
        <p:spPr>
          <a:xfrm>
            <a:off x="5627877" y="4451392"/>
            <a:ext cx="2453442" cy="5343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13" name="CuadroTexto 12"/>
              <p:cNvSpPr txBox="1"/>
              <p:nvPr/>
            </p:nvSpPr>
            <p:spPr>
              <a:xfrm>
                <a:off x="5653246" y="4451392"/>
                <a:ext cx="236661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000" b="0" i="1" smtClean="0">
                          <a:latin typeface="Cambria Math" charset="0"/>
                        </a:rPr>
                        <m:t>𝑍</m:t>
                      </m:r>
                      <m:r>
                        <a:rPr lang="es-ES" sz="3000" b="0" i="1" smtClean="0">
                          <a:latin typeface="Cambria Math" charset="0"/>
                        </a:rPr>
                        <m:t>= </m:t>
                      </m:r>
                      <m:r>
                        <a:rPr lang="es-ES" sz="3000" i="1">
                          <a:latin typeface="Cambria Math" charset="0"/>
                          <a:ea typeface="Cambria Math" charset="0"/>
                          <a:cs typeface="Cambria Math" charset="0"/>
                        </a:rPr>
                        <m:t>𝜇</m:t>
                      </m:r>
                      <m:r>
                        <a:rPr lang="es-ES" sz="3000" b="0" i="1" smtClean="0">
                          <a:latin typeface="Cambria Math" charset="0"/>
                        </a:rPr>
                        <m:t>+</m:t>
                      </m:r>
                      <m:r>
                        <a:rPr lang="es-ES" sz="3000" b="0" i="1" smtClean="0">
                          <a:latin typeface="Cambria Math" charset="0"/>
                          <a:ea typeface="Cambria Math" charset="0"/>
                          <a:cs typeface="Cambria Math" charset="0"/>
                        </a:rPr>
                        <m:t>𝜀</m:t>
                      </m:r>
                      <m:r>
                        <a:rPr lang="es-ES" sz="3000" i="1">
                          <a:latin typeface="Cambria Math" charset="0"/>
                          <a:ea typeface="Cambria Math" charset="0"/>
                          <a:cs typeface="Cambria Math" charset="0"/>
                        </a:rPr>
                        <m:t>∘</m:t>
                      </m:r>
                      <m:r>
                        <a:rPr lang="es-ES" sz="3000" b="0" i="1" smtClean="0">
                          <a:latin typeface="Cambria Math" charset="0"/>
                          <a:ea typeface="Cambria Math" charset="0"/>
                          <a:cs typeface="Cambria Math" charset="0"/>
                        </a:rPr>
                        <m:t>𝜎</m:t>
                      </m:r>
                    </m:oMath>
                  </m:oMathPara>
                </a14:m>
                <a:endParaRPr lang="es-ES_tradnl" sz="3000"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5653246" y="4451392"/>
                <a:ext cx="2366610" cy="461665"/>
              </a:xfrm>
              <a:prstGeom prst="rect">
                <a:avLst/>
              </a:prstGeom>
              <a:blipFill rotWithShape="0">
                <a:blip r:embed="rId6"/>
                <a:stretch>
                  <a:fillRect/>
                </a:stretch>
              </a:blipFill>
            </p:spPr>
            <p:txBody>
              <a:bodyPr/>
              <a:lstStyle/>
              <a:p>
                <a:r>
                  <a:rPr lang="es-ES_tradnl">
                    <a:noFill/>
                  </a:rPr>
                  <a:t> </a:t>
                </a:r>
              </a:p>
            </p:txBody>
          </p:sp>
        </mc:Fallback>
      </mc:AlternateContent>
      <p:pic>
        <p:nvPicPr>
          <p:cNvPr id="28" name="Imagen 27"/>
          <p:cNvPicPr>
            <a:picLocks noChangeAspect="1"/>
          </p:cNvPicPr>
          <p:nvPr/>
        </p:nvPicPr>
        <p:blipFill>
          <a:blip r:embed="rId7"/>
          <a:stretch>
            <a:fillRect/>
          </a:stretch>
        </p:blipFill>
        <p:spPr>
          <a:xfrm>
            <a:off x="6709351" y="3555226"/>
            <a:ext cx="152400" cy="838200"/>
          </a:xfrm>
          <a:prstGeom prst="rect">
            <a:avLst/>
          </a:prstGeom>
        </p:spPr>
      </p:pic>
      <p:sp>
        <p:nvSpPr>
          <p:cNvPr id="23" name="Rectángulo 22"/>
          <p:cNvSpPr/>
          <p:nvPr/>
        </p:nvSpPr>
        <p:spPr>
          <a:xfrm>
            <a:off x="5686359" y="5688117"/>
            <a:ext cx="2333497" cy="5343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24" name="CuadroTexto 23"/>
              <p:cNvSpPr txBox="1"/>
              <p:nvPr/>
            </p:nvSpPr>
            <p:spPr>
              <a:xfrm>
                <a:off x="5875583" y="5718259"/>
                <a:ext cx="197233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000" b="0" i="1" smtClean="0">
                          <a:latin typeface="Cambria Math" charset="0"/>
                          <a:ea typeface="Cambria Math" charset="0"/>
                          <a:cs typeface="Cambria Math" charset="0"/>
                        </a:rPr>
                        <m:t>𝜀</m:t>
                      </m:r>
                      <m:r>
                        <a:rPr lang="es-ES" sz="3000" b="0" i="1" smtClean="0">
                          <a:latin typeface="Cambria Math" charset="0"/>
                          <a:ea typeface="Cambria Math" charset="0"/>
                          <a:cs typeface="Cambria Math" charset="0"/>
                        </a:rPr>
                        <m:t> ∼</m:t>
                      </m:r>
                      <m:r>
                        <a:rPr lang="es-ES" sz="3000" b="0" i="1" smtClean="0">
                          <a:latin typeface="Cambria Math" charset="0"/>
                          <a:ea typeface="Cambria Math" charset="0"/>
                          <a:cs typeface="Cambria Math" charset="0"/>
                        </a:rPr>
                        <m:t>𝑁</m:t>
                      </m:r>
                      <m:r>
                        <a:rPr lang="es-ES" sz="3000" b="0" i="1" smtClean="0">
                          <a:latin typeface="Cambria Math" charset="0"/>
                          <a:ea typeface="Cambria Math" charset="0"/>
                          <a:cs typeface="Cambria Math" charset="0"/>
                        </a:rPr>
                        <m:t>(0,</m:t>
                      </m:r>
                      <m:r>
                        <a:rPr lang="es-ES" sz="3000" b="0" i="1" smtClean="0">
                          <a:latin typeface="Cambria Math" charset="0"/>
                          <a:ea typeface="Cambria Math" charset="0"/>
                          <a:cs typeface="Cambria Math" charset="0"/>
                        </a:rPr>
                        <m:t>𝐼</m:t>
                      </m:r>
                      <m:r>
                        <a:rPr lang="es-ES" sz="3000" b="0" i="1" smtClean="0">
                          <a:latin typeface="Cambria Math" charset="0"/>
                          <a:ea typeface="Cambria Math" charset="0"/>
                          <a:cs typeface="Cambria Math" charset="0"/>
                        </a:rPr>
                        <m:t>)</m:t>
                      </m:r>
                    </m:oMath>
                  </m:oMathPara>
                </a14:m>
                <a:endParaRPr lang="es-ES_tradnl" sz="3000" dirty="0"/>
              </a:p>
            </p:txBody>
          </p:sp>
        </mc:Choice>
        <mc:Fallback xmlns="">
          <p:sp>
            <p:nvSpPr>
              <p:cNvPr id="24" name="CuadroTexto 23"/>
              <p:cNvSpPr txBox="1">
                <a:spLocks noRot="1" noChangeAspect="1" noMove="1" noResize="1" noEditPoints="1" noAdjustHandles="1" noChangeArrowheads="1" noChangeShapeType="1" noTextEdit="1"/>
              </p:cNvSpPr>
              <p:nvPr/>
            </p:nvSpPr>
            <p:spPr>
              <a:xfrm>
                <a:off x="5875583" y="5718259"/>
                <a:ext cx="1972335" cy="461665"/>
              </a:xfrm>
              <a:prstGeom prst="rect">
                <a:avLst/>
              </a:prstGeom>
              <a:blipFill rotWithShape="0">
                <a:blip r:embed="rId8"/>
                <a:stretch>
                  <a:fillRect/>
                </a:stretch>
              </a:blipFill>
            </p:spPr>
            <p:txBody>
              <a:bodyPr/>
              <a:lstStyle/>
              <a:p>
                <a:r>
                  <a:rPr lang="es-ES_tradnl">
                    <a:noFill/>
                  </a:rPr>
                  <a:t> </a:t>
                </a:r>
              </a:p>
            </p:txBody>
          </p:sp>
        </mc:Fallback>
      </mc:AlternateContent>
      <p:pic>
        <p:nvPicPr>
          <p:cNvPr id="25" name="Imagen 24"/>
          <p:cNvPicPr>
            <a:picLocks noChangeAspect="1"/>
          </p:cNvPicPr>
          <p:nvPr/>
        </p:nvPicPr>
        <p:blipFill>
          <a:blip r:embed="rId9"/>
          <a:stretch>
            <a:fillRect/>
          </a:stretch>
        </p:blipFill>
        <p:spPr>
          <a:xfrm>
            <a:off x="6697512" y="4998805"/>
            <a:ext cx="164239" cy="656956"/>
          </a:xfrm>
          <a:prstGeom prst="rect">
            <a:avLst/>
          </a:prstGeom>
        </p:spPr>
      </p:pic>
      <p:pic>
        <p:nvPicPr>
          <p:cNvPr id="27" name="Imagen 26"/>
          <p:cNvPicPr>
            <a:picLocks noChangeAspect="1"/>
          </p:cNvPicPr>
          <p:nvPr/>
        </p:nvPicPr>
        <p:blipFill>
          <a:blip r:embed="rId10"/>
          <a:stretch>
            <a:fillRect/>
          </a:stretch>
        </p:blipFill>
        <p:spPr>
          <a:xfrm>
            <a:off x="1040106" y="1605576"/>
            <a:ext cx="5745445" cy="774700"/>
          </a:xfrm>
          <a:prstGeom prst="rect">
            <a:avLst/>
          </a:prstGeom>
        </p:spPr>
      </p:pic>
      <p:pic>
        <p:nvPicPr>
          <p:cNvPr id="30" name="Imagen 29"/>
          <p:cNvPicPr>
            <a:picLocks noChangeAspect="1"/>
          </p:cNvPicPr>
          <p:nvPr/>
        </p:nvPicPr>
        <p:blipFill>
          <a:blip r:embed="rId10"/>
          <a:stretch>
            <a:fillRect/>
          </a:stretch>
        </p:blipFill>
        <p:spPr>
          <a:xfrm>
            <a:off x="6785551" y="1727946"/>
            <a:ext cx="4347887" cy="774700"/>
          </a:xfrm>
          <a:prstGeom prst="rect">
            <a:avLst/>
          </a:prstGeom>
        </p:spPr>
      </p:pic>
    </p:spTree>
    <p:extLst>
      <p:ext uri="{BB962C8B-B14F-4D97-AF65-F5344CB8AC3E}">
        <p14:creationId xmlns:p14="http://schemas.microsoft.com/office/powerpoint/2010/main" val="558499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A9986-678C-4A0C-A904-C4B551E955E4}"/>
              </a:ext>
            </a:extLst>
          </p:cNvPr>
          <p:cNvSpPr>
            <a:spLocks noGrp="1"/>
          </p:cNvSpPr>
          <p:nvPr>
            <p:ph type="title"/>
          </p:nvPr>
        </p:nvSpPr>
        <p:spPr/>
        <p:txBody>
          <a:bodyPr/>
          <a:lstStyle/>
          <a:p>
            <a:endParaRPr lang="es-CL" dirty="0"/>
          </a:p>
        </p:txBody>
      </p:sp>
      <p:sp>
        <p:nvSpPr>
          <p:cNvPr id="3" name="Marcador de contenido 2">
            <a:extLst>
              <a:ext uri="{FF2B5EF4-FFF2-40B4-BE49-F238E27FC236}">
                <a16:creationId xmlns:a16="http://schemas.microsoft.com/office/drawing/2014/main" id="{5B235894-1C25-4229-9088-27E9E9C81E42}"/>
              </a:ext>
            </a:extLst>
          </p:cNvPr>
          <p:cNvSpPr>
            <a:spLocks noGrp="1"/>
          </p:cNvSpPr>
          <p:nvPr>
            <p:ph idx="1"/>
          </p:nvPr>
        </p:nvSpPr>
        <p:spPr/>
        <p:txBody>
          <a:bodyPr/>
          <a:lstStyle/>
          <a:p>
            <a:r>
              <a:rPr lang="es-CL" sz="13800" dirty="0"/>
              <a:t>GERMÁN GARCÍA</a:t>
            </a:r>
          </a:p>
        </p:txBody>
      </p:sp>
      <p:sp>
        <p:nvSpPr>
          <p:cNvPr id="4" name="Marcador de número de diapositiva 3">
            <a:extLst>
              <a:ext uri="{FF2B5EF4-FFF2-40B4-BE49-F238E27FC236}">
                <a16:creationId xmlns:a16="http://schemas.microsoft.com/office/drawing/2014/main" id="{3DF44A10-9C61-4C61-A138-6AC75707C158}"/>
              </a:ext>
            </a:extLst>
          </p:cNvPr>
          <p:cNvSpPr>
            <a:spLocks noGrp="1"/>
          </p:cNvSpPr>
          <p:nvPr>
            <p:ph type="sldNum" sz="quarter" idx="12"/>
          </p:nvPr>
        </p:nvSpPr>
        <p:spPr/>
        <p:txBody>
          <a:bodyPr/>
          <a:lstStyle/>
          <a:p>
            <a:fld id="{81B7CCDB-6D39-0547-B7B3-C80E39D6513A}" type="slidenum">
              <a:rPr lang="en-US" smtClean="0"/>
              <a:pPr/>
              <a:t>105</a:t>
            </a:fld>
            <a:endParaRPr lang="en-US" dirty="0"/>
          </a:p>
        </p:txBody>
      </p:sp>
    </p:spTree>
    <p:extLst>
      <p:ext uri="{BB962C8B-B14F-4D97-AF65-F5344CB8AC3E}">
        <p14:creationId xmlns:p14="http://schemas.microsoft.com/office/powerpoint/2010/main" val="27101929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dirty="0" err="1"/>
              <a:t>Latest</a:t>
            </a:r>
            <a:r>
              <a:rPr lang="es-CL" dirty="0"/>
              <a:t> </a:t>
            </a:r>
            <a:r>
              <a:rPr lang="es-CL" dirty="0" err="1"/>
              <a:t>events</a:t>
            </a:r>
            <a:r>
              <a:rPr lang="es-CL" dirty="0"/>
              <a:t> </a:t>
            </a:r>
            <a:r>
              <a:rPr lang="es-CL" dirty="0" err="1"/>
              <a:t>on</a:t>
            </a:r>
            <a:r>
              <a:rPr lang="es-CL" dirty="0"/>
              <a:t> </a:t>
            </a:r>
            <a:r>
              <a:rPr lang="es-CL" dirty="0" err="1"/>
              <a:t>Image</a:t>
            </a:r>
            <a:r>
              <a:rPr lang="es-CL" dirty="0"/>
              <a:t> </a:t>
            </a:r>
            <a:r>
              <a:rPr lang="es-CL" dirty="0" err="1"/>
              <a:t>Recognition</a:t>
            </a:r>
            <a:r>
              <a:rPr lang="es-CL" dirty="0"/>
              <a:t> [NEW @GG]</a:t>
            </a:r>
          </a:p>
        </p:txBody>
      </p:sp>
      <p:sp>
        <p:nvSpPr>
          <p:cNvPr id="3" name="Marcador de contenido 2">
            <a:extLst>
              <a:ext uri="{FF2B5EF4-FFF2-40B4-BE49-F238E27FC236}">
                <a16:creationId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dirty="0" err="1"/>
              <a:t>Imagenet</a:t>
            </a:r>
            <a:endParaRPr lang="es-CL" dirty="0"/>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106</a:t>
            </a:fld>
            <a:endParaRPr lang="en-US" dirty="0"/>
          </a:p>
        </p:txBody>
      </p:sp>
      <p:pic>
        <p:nvPicPr>
          <p:cNvPr id="59398" name="Picture 6" descr="https://cdn-images-1.medium.com/max/1600/1*DBXf6dzNB78QPHGDofHA4Q.png">
            <a:extLst>
              <a:ext uri="{FF2B5EF4-FFF2-40B4-BE49-F238E27FC236}">
                <a16:creationId xmlns:a16="http://schemas.microsoft.com/office/drawing/2014/main" id="{A666FD97-007B-4368-BCEE-6AF0DAD28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796" y="1547813"/>
            <a:ext cx="8290408" cy="4541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6998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dirty="0" err="1"/>
              <a:t>Latest</a:t>
            </a:r>
            <a:r>
              <a:rPr lang="es-CL" dirty="0"/>
              <a:t> </a:t>
            </a:r>
            <a:r>
              <a:rPr lang="es-CL" dirty="0" err="1"/>
              <a:t>events</a:t>
            </a:r>
            <a:r>
              <a:rPr lang="es-CL" dirty="0"/>
              <a:t> </a:t>
            </a:r>
            <a:r>
              <a:rPr lang="es-CL" dirty="0" err="1"/>
              <a:t>on</a:t>
            </a:r>
            <a:r>
              <a:rPr lang="es-CL" dirty="0"/>
              <a:t> </a:t>
            </a:r>
            <a:r>
              <a:rPr lang="es-CL" dirty="0" err="1"/>
              <a:t>Image</a:t>
            </a:r>
            <a:r>
              <a:rPr lang="es-CL" dirty="0"/>
              <a:t> </a:t>
            </a:r>
            <a:r>
              <a:rPr lang="es-CL" dirty="0" err="1"/>
              <a:t>Recognition</a:t>
            </a:r>
            <a:r>
              <a:rPr lang="es-CL" dirty="0"/>
              <a:t> [NEW @GG]</a:t>
            </a:r>
          </a:p>
        </p:txBody>
      </p:sp>
      <p:sp>
        <p:nvSpPr>
          <p:cNvPr id="3" name="Marcador de contenido 2">
            <a:extLst>
              <a:ext uri="{FF2B5EF4-FFF2-40B4-BE49-F238E27FC236}">
                <a16:creationId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dirty="0" err="1"/>
              <a:t>AlexNet</a:t>
            </a:r>
            <a:r>
              <a:rPr lang="es-CL" dirty="0"/>
              <a:t> - 2012</a:t>
            </a:r>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107</a:t>
            </a:fld>
            <a:endParaRPr lang="en-US" dirty="0"/>
          </a:p>
        </p:txBody>
      </p:sp>
      <p:pic>
        <p:nvPicPr>
          <p:cNvPr id="63490" name="Picture 2" descr="https://cdn-images-1.medium.com/max/1600/0*xPOQ3btZ9rQO23LK.png">
            <a:extLst>
              <a:ext uri="{FF2B5EF4-FFF2-40B4-BE49-F238E27FC236}">
                <a16:creationId xmlns:a16="http://schemas.microsoft.com/office/drawing/2014/main" id="{7A0EA65F-4DCC-4D26-BD4B-A66E46B4F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946" y="2106295"/>
            <a:ext cx="9799699" cy="315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445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dirty="0" err="1"/>
              <a:t>Latest</a:t>
            </a:r>
            <a:r>
              <a:rPr lang="es-CL" dirty="0"/>
              <a:t> </a:t>
            </a:r>
            <a:r>
              <a:rPr lang="es-CL" dirty="0" err="1"/>
              <a:t>events</a:t>
            </a:r>
            <a:r>
              <a:rPr lang="es-CL" dirty="0"/>
              <a:t> </a:t>
            </a:r>
            <a:r>
              <a:rPr lang="es-CL" dirty="0" err="1"/>
              <a:t>on</a:t>
            </a:r>
            <a:r>
              <a:rPr lang="es-CL" dirty="0"/>
              <a:t> </a:t>
            </a:r>
            <a:r>
              <a:rPr lang="es-CL" dirty="0" err="1"/>
              <a:t>Image</a:t>
            </a:r>
            <a:r>
              <a:rPr lang="es-CL" dirty="0"/>
              <a:t> </a:t>
            </a:r>
            <a:r>
              <a:rPr lang="es-CL" dirty="0" err="1"/>
              <a:t>Recognition</a:t>
            </a:r>
            <a:r>
              <a:rPr lang="es-CL" dirty="0"/>
              <a:t> [NEW @GG]</a:t>
            </a:r>
          </a:p>
        </p:txBody>
      </p:sp>
      <p:sp>
        <p:nvSpPr>
          <p:cNvPr id="3" name="Marcador de contenido 2">
            <a:extLst>
              <a:ext uri="{FF2B5EF4-FFF2-40B4-BE49-F238E27FC236}">
                <a16:creationId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dirty="0"/>
              <a:t>VGG - 2014</a:t>
            </a:r>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108</a:t>
            </a:fld>
            <a:endParaRPr lang="en-US" dirty="0"/>
          </a:p>
        </p:txBody>
      </p:sp>
      <p:pic>
        <p:nvPicPr>
          <p:cNvPr id="62466" name="Picture 2" descr="https://www.pyimagesearch.com/wp-content/uploads/2017/03/imagenet_vgg16.png">
            <a:extLst>
              <a:ext uri="{FF2B5EF4-FFF2-40B4-BE49-F238E27FC236}">
                <a16:creationId xmlns:a16="http://schemas.microsoft.com/office/drawing/2014/main" id="{AEAAB8F7-1A6F-4F51-BFC4-631D13F11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645" y="1680566"/>
            <a:ext cx="7170709" cy="421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8385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dirty="0" err="1"/>
              <a:t>Latest</a:t>
            </a:r>
            <a:r>
              <a:rPr lang="es-CL" dirty="0"/>
              <a:t> </a:t>
            </a:r>
            <a:r>
              <a:rPr lang="es-CL" dirty="0" err="1"/>
              <a:t>events</a:t>
            </a:r>
            <a:r>
              <a:rPr lang="es-CL" dirty="0"/>
              <a:t> </a:t>
            </a:r>
            <a:r>
              <a:rPr lang="es-CL" dirty="0" err="1"/>
              <a:t>on</a:t>
            </a:r>
            <a:r>
              <a:rPr lang="es-CL" dirty="0"/>
              <a:t> </a:t>
            </a:r>
            <a:r>
              <a:rPr lang="es-CL" dirty="0" err="1"/>
              <a:t>Image</a:t>
            </a:r>
            <a:r>
              <a:rPr lang="es-CL" dirty="0"/>
              <a:t> </a:t>
            </a:r>
            <a:r>
              <a:rPr lang="es-CL" dirty="0" err="1"/>
              <a:t>Recognition</a:t>
            </a:r>
            <a:r>
              <a:rPr lang="es-CL" dirty="0"/>
              <a:t> [NEW @GG]</a:t>
            </a:r>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109</a:t>
            </a:fld>
            <a:endParaRPr lang="en-US" dirty="0"/>
          </a:p>
        </p:txBody>
      </p:sp>
      <p:pic>
        <p:nvPicPr>
          <p:cNvPr id="59396" name="Picture 4" descr="deeper-meme">
            <a:extLst>
              <a:ext uri="{FF2B5EF4-FFF2-40B4-BE49-F238E27FC236}">
                <a16:creationId xmlns:a16="http://schemas.microsoft.com/office/drawing/2014/main" id="{30B6188A-5EDF-45D9-9634-25D289475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740" y="1225485"/>
            <a:ext cx="8542519" cy="4826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364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11</a:t>
            </a:fld>
            <a:endParaRPr lang="en-US" dirty="0"/>
          </a:p>
        </p:txBody>
      </p:sp>
      <p:grpSp>
        <p:nvGrpSpPr>
          <p:cNvPr id="5" name="Group 4"/>
          <p:cNvGrpSpPr/>
          <p:nvPr/>
        </p:nvGrpSpPr>
        <p:grpSpPr>
          <a:xfrm>
            <a:off x="870486" y="2214602"/>
            <a:ext cx="10111765" cy="2885656"/>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784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dirty="0" err="1"/>
              <a:t>Latest</a:t>
            </a:r>
            <a:r>
              <a:rPr lang="es-CL" dirty="0"/>
              <a:t> </a:t>
            </a:r>
            <a:r>
              <a:rPr lang="es-CL" dirty="0" err="1"/>
              <a:t>events</a:t>
            </a:r>
            <a:r>
              <a:rPr lang="es-CL" dirty="0"/>
              <a:t> </a:t>
            </a:r>
            <a:r>
              <a:rPr lang="es-CL" dirty="0" err="1"/>
              <a:t>on</a:t>
            </a:r>
            <a:r>
              <a:rPr lang="es-CL" dirty="0"/>
              <a:t> </a:t>
            </a:r>
            <a:r>
              <a:rPr lang="es-CL" dirty="0" err="1"/>
              <a:t>Image</a:t>
            </a:r>
            <a:r>
              <a:rPr lang="es-CL" dirty="0"/>
              <a:t> </a:t>
            </a:r>
            <a:r>
              <a:rPr lang="es-CL" dirty="0" err="1"/>
              <a:t>Recognition</a:t>
            </a:r>
            <a:r>
              <a:rPr lang="es-CL" dirty="0"/>
              <a:t> [NEW @GG]</a:t>
            </a:r>
          </a:p>
        </p:txBody>
      </p:sp>
      <p:sp>
        <p:nvSpPr>
          <p:cNvPr id="3" name="Marcador de contenido 2">
            <a:extLst>
              <a:ext uri="{FF2B5EF4-FFF2-40B4-BE49-F238E27FC236}">
                <a16:creationId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dirty="0" err="1"/>
              <a:t>Inception</a:t>
            </a:r>
            <a:r>
              <a:rPr lang="es-CL" dirty="0"/>
              <a:t> - 2014</a:t>
            </a:r>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110</a:t>
            </a:fld>
            <a:endParaRPr lang="en-US" dirty="0"/>
          </a:p>
        </p:txBody>
      </p:sp>
      <p:pic>
        <p:nvPicPr>
          <p:cNvPr id="5" name="Imagen 4">
            <a:extLst>
              <a:ext uri="{FF2B5EF4-FFF2-40B4-BE49-F238E27FC236}">
                <a16:creationId xmlns:a16="http://schemas.microsoft.com/office/drawing/2014/main" id="{9EEF78E4-628A-4CDA-9D77-990BE792BC3F}"/>
              </a:ext>
            </a:extLst>
          </p:cNvPr>
          <p:cNvPicPr>
            <a:picLocks noChangeAspect="1"/>
          </p:cNvPicPr>
          <p:nvPr/>
        </p:nvPicPr>
        <p:blipFill>
          <a:blip r:embed="rId2"/>
          <a:stretch>
            <a:fillRect/>
          </a:stretch>
        </p:blipFill>
        <p:spPr>
          <a:xfrm>
            <a:off x="221146" y="1507340"/>
            <a:ext cx="11749708" cy="4384110"/>
          </a:xfrm>
          <a:prstGeom prst="rect">
            <a:avLst/>
          </a:prstGeom>
        </p:spPr>
      </p:pic>
    </p:spTree>
    <p:extLst>
      <p:ext uri="{BB962C8B-B14F-4D97-AF65-F5344CB8AC3E}">
        <p14:creationId xmlns:p14="http://schemas.microsoft.com/office/powerpoint/2010/main" val="1822543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dirty="0" err="1"/>
              <a:t>Latest</a:t>
            </a:r>
            <a:r>
              <a:rPr lang="es-CL" dirty="0"/>
              <a:t> </a:t>
            </a:r>
            <a:r>
              <a:rPr lang="es-CL" dirty="0" err="1"/>
              <a:t>events</a:t>
            </a:r>
            <a:r>
              <a:rPr lang="es-CL" dirty="0"/>
              <a:t> </a:t>
            </a:r>
            <a:r>
              <a:rPr lang="es-CL" dirty="0" err="1"/>
              <a:t>on</a:t>
            </a:r>
            <a:r>
              <a:rPr lang="es-CL" dirty="0"/>
              <a:t> </a:t>
            </a:r>
            <a:r>
              <a:rPr lang="es-CL" dirty="0" err="1"/>
              <a:t>Image</a:t>
            </a:r>
            <a:r>
              <a:rPr lang="es-CL" dirty="0"/>
              <a:t> </a:t>
            </a:r>
            <a:r>
              <a:rPr lang="es-CL" dirty="0" err="1"/>
              <a:t>Recognition</a:t>
            </a:r>
            <a:r>
              <a:rPr lang="es-CL" dirty="0"/>
              <a:t> [NEW @GG]</a:t>
            </a:r>
          </a:p>
        </p:txBody>
      </p:sp>
      <p:sp>
        <p:nvSpPr>
          <p:cNvPr id="3" name="Marcador de contenido 2">
            <a:extLst>
              <a:ext uri="{FF2B5EF4-FFF2-40B4-BE49-F238E27FC236}">
                <a16:creationId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dirty="0" err="1"/>
              <a:t>Resnet</a:t>
            </a:r>
            <a:r>
              <a:rPr lang="es-CL" dirty="0"/>
              <a:t> - 2015</a:t>
            </a:r>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111</a:t>
            </a:fld>
            <a:endParaRPr lang="en-US" dirty="0"/>
          </a:p>
        </p:txBody>
      </p:sp>
      <p:pic>
        <p:nvPicPr>
          <p:cNvPr id="5" name="Imagen 4">
            <a:extLst>
              <a:ext uri="{FF2B5EF4-FFF2-40B4-BE49-F238E27FC236}">
                <a16:creationId xmlns:a16="http://schemas.microsoft.com/office/drawing/2014/main" id="{9EEF78E4-628A-4CDA-9D77-990BE792BC3F}"/>
              </a:ext>
            </a:extLst>
          </p:cNvPr>
          <p:cNvPicPr>
            <a:picLocks noChangeAspect="1"/>
          </p:cNvPicPr>
          <p:nvPr/>
        </p:nvPicPr>
        <p:blipFill>
          <a:blip r:embed="rId2"/>
          <a:stretch>
            <a:fillRect/>
          </a:stretch>
        </p:blipFill>
        <p:spPr>
          <a:xfrm>
            <a:off x="1166969" y="2040968"/>
            <a:ext cx="9838866" cy="3671127"/>
          </a:xfrm>
          <a:prstGeom prst="rect">
            <a:avLst/>
          </a:prstGeom>
        </p:spPr>
      </p:pic>
      <p:pic>
        <p:nvPicPr>
          <p:cNvPr id="64514" name="Picture 2" descr="Image result for resnet50 architecture">
            <a:extLst>
              <a:ext uri="{FF2B5EF4-FFF2-40B4-BE49-F238E27FC236}">
                <a16:creationId xmlns:a16="http://schemas.microsoft.com/office/drawing/2014/main" id="{BF429D10-9CE0-4A57-B68A-173AFB893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23" y="1458419"/>
            <a:ext cx="10209229" cy="4443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254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dirty="0" err="1"/>
              <a:t>Latest</a:t>
            </a:r>
            <a:r>
              <a:rPr lang="es-CL" dirty="0"/>
              <a:t> </a:t>
            </a:r>
            <a:r>
              <a:rPr lang="es-CL" dirty="0" err="1"/>
              <a:t>events</a:t>
            </a:r>
            <a:r>
              <a:rPr lang="es-CL" dirty="0"/>
              <a:t> </a:t>
            </a:r>
            <a:r>
              <a:rPr lang="es-CL" dirty="0" err="1"/>
              <a:t>on</a:t>
            </a:r>
            <a:r>
              <a:rPr lang="es-CL" dirty="0"/>
              <a:t> </a:t>
            </a:r>
            <a:r>
              <a:rPr lang="es-CL" dirty="0" err="1"/>
              <a:t>Image</a:t>
            </a:r>
            <a:r>
              <a:rPr lang="es-CL" dirty="0"/>
              <a:t> </a:t>
            </a:r>
            <a:r>
              <a:rPr lang="es-CL" dirty="0" err="1"/>
              <a:t>Recognition</a:t>
            </a:r>
            <a:r>
              <a:rPr lang="es-CL" dirty="0"/>
              <a:t> [NEW @GG]</a:t>
            </a:r>
          </a:p>
        </p:txBody>
      </p:sp>
      <p:sp>
        <p:nvSpPr>
          <p:cNvPr id="3" name="Marcador de contenido 2">
            <a:extLst>
              <a:ext uri="{FF2B5EF4-FFF2-40B4-BE49-F238E27FC236}">
                <a16:creationId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dirty="0" err="1"/>
              <a:t>You</a:t>
            </a:r>
            <a:r>
              <a:rPr lang="es-CL" dirty="0"/>
              <a:t> </a:t>
            </a:r>
            <a:r>
              <a:rPr lang="es-CL" dirty="0" err="1"/>
              <a:t>Only</a:t>
            </a:r>
            <a:r>
              <a:rPr lang="es-CL" dirty="0"/>
              <a:t> Look Once (YOLO) - 2016</a:t>
            </a:r>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112</a:t>
            </a:fld>
            <a:endParaRPr lang="en-US" dirty="0"/>
          </a:p>
        </p:txBody>
      </p:sp>
      <p:pic>
        <p:nvPicPr>
          <p:cNvPr id="6" name="YOLOv3-MPU2HistivI (online-video-cutter.com)">
            <a:hlinkClick r:id="" action="ppaction://media"/>
            <a:extLst>
              <a:ext uri="{FF2B5EF4-FFF2-40B4-BE49-F238E27FC236}">
                <a16:creationId xmlns:a16="http://schemas.microsoft.com/office/drawing/2014/main" id="{FB322B00-288A-4F99-A9A5-E3728326A4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4532" y="1424402"/>
            <a:ext cx="8722936" cy="4906652"/>
          </a:xfrm>
          <a:prstGeom prst="rect">
            <a:avLst/>
          </a:prstGeom>
        </p:spPr>
      </p:pic>
    </p:spTree>
    <p:extLst>
      <p:ext uri="{BB962C8B-B14F-4D97-AF65-F5344CB8AC3E}">
        <p14:creationId xmlns:p14="http://schemas.microsoft.com/office/powerpoint/2010/main" val="157550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dirty="0" err="1"/>
              <a:t>Latest</a:t>
            </a:r>
            <a:r>
              <a:rPr lang="es-CL" dirty="0"/>
              <a:t> </a:t>
            </a:r>
            <a:r>
              <a:rPr lang="es-CL" dirty="0" err="1"/>
              <a:t>events</a:t>
            </a:r>
            <a:r>
              <a:rPr lang="es-CL" dirty="0"/>
              <a:t> </a:t>
            </a:r>
            <a:r>
              <a:rPr lang="es-CL" dirty="0" err="1"/>
              <a:t>on</a:t>
            </a:r>
            <a:r>
              <a:rPr lang="es-CL" dirty="0"/>
              <a:t> </a:t>
            </a:r>
            <a:r>
              <a:rPr lang="es-CL" dirty="0" err="1"/>
              <a:t>Image</a:t>
            </a:r>
            <a:r>
              <a:rPr lang="es-CL" dirty="0"/>
              <a:t> </a:t>
            </a:r>
            <a:r>
              <a:rPr lang="es-CL" dirty="0" err="1"/>
              <a:t>Recognition</a:t>
            </a:r>
            <a:r>
              <a:rPr lang="es-CL" dirty="0"/>
              <a:t> [NEW @GG]</a:t>
            </a:r>
          </a:p>
        </p:txBody>
      </p:sp>
      <p:sp>
        <p:nvSpPr>
          <p:cNvPr id="3" name="Marcador de contenido 2">
            <a:extLst>
              <a:ext uri="{FF2B5EF4-FFF2-40B4-BE49-F238E27FC236}">
                <a16:creationId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dirty="0" err="1"/>
              <a:t>Mask</a:t>
            </a:r>
            <a:r>
              <a:rPr lang="es-CL" dirty="0"/>
              <a:t>- RCNN - 2017</a:t>
            </a:r>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113</a:t>
            </a:fld>
            <a:endParaRPr lang="en-US" dirty="0"/>
          </a:p>
        </p:txBody>
      </p:sp>
      <p:pic>
        <p:nvPicPr>
          <p:cNvPr id="5" name="MaskRCNNcut">
            <a:hlinkClick r:id="" action="ppaction://media"/>
            <a:extLst>
              <a:ext uri="{FF2B5EF4-FFF2-40B4-BE49-F238E27FC236}">
                <a16:creationId xmlns:a16="http://schemas.microsoft.com/office/drawing/2014/main" id="{9141FD2D-4B8E-4D82-B3F6-4392C3BDCF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21375" y="1395167"/>
            <a:ext cx="8636841" cy="4858223"/>
          </a:xfrm>
          <a:prstGeom prst="rect">
            <a:avLst/>
          </a:prstGeom>
        </p:spPr>
      </p:pic>
    </p:spTree>
    <p:extLst>
      <p:ext uri="{BB962C8B-B14F-4D97-AF65-F5344CB8AC3E}">
        <p14:creationId xmlns:p14="http://schemas.microsoft.com/office/powerpoint/2010/main" val="94423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8A8A3-8C08-49A6-A55D-A1ADAFDB5829}"/>
              </a:ext>
            </a:extLst>
          </p:cNvPr>
          <p:cNvSpPr>
            <a:spLocks noGrp="1"/>
          </p:cNvSpPr>
          <p:nvPr>
            <p:ph type="title"/>
          </p:nvPr>
        </p:nvSpPr>
        <p:spPr/>
        <p:txBody>
          <a:bodyPr/>
          <a:lstStyle/>
          <a:p>
            <a:r>
              <a:rPr lang="es-CL" dirty="0" err="1"/>
              <a:t>Latest</a:t>
            </a:r>
            <a:r>
              <a:rPr lang="es-CL" dirty="0"/>
              <a:t> </a:t>
            </a:r>
            <a:r>
              <a:rPr lang="es-CL" dirty="0" err="1"/>
              <a:t>events</a:t>
            </a:r>
            <a:r>
              <a:rPr lang="es-CL" dirty="0"/>
              <a:t> </a:t>
            </a:r>
            <a:r>
              <a:rPr lang="es-CL" dirty="0" err="1"/>
              <a:t>on</a:t>
            </a:r>
            <a:r>
              <a:rPr lang="es-CL" dirty="0"/>
              <a:t> </a:t>
            </a:r>
            <a:r>
              <a:rPr lang="es-CL" dirty="0" err="1"/>
              <a:t>Image</a:t>
            </a:r>
            <a:r>
              <a:rPr lang="es-CL" dirty="0"/>
              <a:t> </a:t>
            </a:r>
            <a:r>
              <a:rPr lang="es-CL" dirty="0" err="1"/>
              <a:t>Recognition</a:t>
            </a:r>
            <a:r>
              <a:rPr lang="es-CL" dirty="0"/>
              <a:t> [NEW @GG]</a:t>
            </a:r>
          </a:p>
        </p:txBody>
      </p:sp>
      <p:sp>
        <p:nvSpPr>
          <p:cNvPr id="3" name="Marcador de contenido 2">
            <a:extLst>
              <a:ext uri="{FF2B5EF4-FFF2-40B4-BE49-F238E27FC236}">
                <a16:creationId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dirty="0"/>
              <a:t>NVIDIA Video </a:t>
            </a:r>
            <a:r>
              <a:rPr lang="es-CL" dirty="0" err="1"/>
              <a:t>to</a:t>
            </a:r>
            <a:r>
              <a:rPr lang="es-CL" dirty="0"/>
              <a:t> Video </a:t>
            </a:r>
            <a:r>
              <a:rPr lang="es-CL" dirty="0" err="1"/>
              <a:t>Synthesis</a:t>
            </a:r>
            <a:r>
              <a:rPr lang="es-CL" dirty="0"/>
              <a:t> - 2018</a:t>
            </a:r>
          </a:p>
        </p:txBody>
      </p:sp>
      <p:sp>
        <p:nvSpPr>
          <p:cNvPr id="4" name="Marcador de número de diapositiva 3">
            <a:extLst>
              <a:ext uri="{FF2B5EF4-FFF2-40B4-BE49-F238E27FC236}">
                <a16:creationId xmlns:a16="http://schemas.microsoft.com/office/drawing/2014/main" id="{72BA3DFD-6922-495E-8771-BA0774F30952}"/>
              </a:ext>
            </a:extLst>
          </p:cNvPr>
          <p:cNvSpPr>
            <a:spLocks noGrp="1"/>
          </p:cNvSpPr>
          <p:nvPr>
            <p:ph type="sldNum" sz="quarter" idx="12"/>
          </p:nvPr>
        </p:nvSpPr>
        <p:spPr/>
        <p:txBody>
          <a:bodyPr/>
          <a:lstStyle/>
          <a:p>
            <a:fld id="{81B7CCDB-6D39-0547-B7B3-C80E39D6513A}" type="slidenum">
              <a:rPr lang="en-US" smtClean="0"/>
              <a:pPr/>
              <a:t>114</a:t>
            </a:fld>
            <a:endParaRPr lang="en-US" dirty="0"/>
          </a:p>
        </p:txBody>
      </p:sp>
      <p:pic>
        <p:nvPicPr>
          <p:cNvPr id="65538" name="Picture 2" descr="pose.gif">
            <a:extLst>
              <a:ext uri="{FF2B5EF4-FFF2-40B4-BE49-F238E27FC236}">
                <a16:creationId xmlns:a16="http://schemas.microsoft.com/office/drawing/2014/main" id="{2324F5C9-6F59-4ED3-96C3-14CD28452BB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9465" y="1443275"/>
            <a:ext cx="8373069" cy="4887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112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12</a:t>
            </a:fld>
            <a:endParaRPr lang="en-US" dirty="0"/>
          </a:p>
        </p:txBody>
      </p:sp>
      <p:grpSp>
        <p:nvGrpSpPr>
          <p:cNvPr id="5" name="Group 4"/>
          <p:cNvGrpSpPr>
            <a:grpSpLocks noChangeAspect="1"/>
          </p:cNvGrpSpPr>
          <p:nvPr/>
        </p:nvGrpSpPr>
        <p:grpSpPr>
          <a:xfrm>
            <a:off x="3514838" y="1207040"/>
            <a:ext cx="4519888" cy="1371600"/>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90"/>
              <a:ext cx="1579087"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flipH="1">
            <a:off x="3446653" y="2207552"/>
            <a:ext cx="2324300" cy="1194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76794" y="2207552"/>
            <a:ext cx="2135503" cy="1194184"/>
          </a:xfrm>
          <a:prstGeom prst="line">
            <a:avLst/>
          </a:prstGeom>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3278100" y="3598368"/>
            <a:ext cx="5691548" cy="2568967"/>
            <a:chOff x="1722506" y="2204535"/>
            <a:chExt cx="8876754" cy="4006658"/>
          </a:xfrm>
        </p:grpSpPr>
        <p:grpSp>
          <p:nvGrpSpPr>
            <p:cNvPr id="21" name="Group 20"/>
            <p:cNvGrpSpPr/>
            <p:nvPr/>
          </p:nvGrpSpPr>
          <p:grpSpPr>
            <a:xfrm>
              <a:off x="2922864" y="2204535"/>
              <a:ext cx="5131983" cy="2966064"/>
              <a:chOff x="-2818142" y="1299411"/>
              <a:chExt cx="7959809" cy="4600426"/>
            </a:xfrm>
          </p:grpSpPr>
          <p:sp>
            <p:nvSpPr>
              <p:cNvPr id="56" name="Oval 55"/>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a:endCxn id="32"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TextBox 2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5"/>
                  <a:stretch>
                    <a:fillRect l="-12329" r="-8219" b="-82759"/>
                  </a:stretch>
                </a:blipFill>
              </p:spPr>
              <p:txBody>
                <a:bodyPr/>
                <a:lstStyle/>
                <a:p>
                  <a:r>
                    <a:rPr lang="en-US">
                      <a:noFill/>
                    </a:rPr>
                    <a:t> </a:t>
                  </a:r>
                </a:p>
              </p:txBody>
            </p:sp>
          </mc:Fallback>
        </mc:AlternateContent>
        <p:grpSp>
          <p:nvGrpSpPr>
            <p:cNvPr id="23" name="Group 22"/>
            <p:cNvGrpSpPr/>
            <p:nvPr/>
          </p:nvGrpSpPr>
          <p:grpSpPr>
            <a:xfrm>
              <a:off x="1722506" y="2599852"/>
              <a:ext cx="2553320" cy="1179095"/>
              <a:chOff x="3312867" y="1299411"/>
              <a:chExt cx="3960251" cy="1828800"/>
            </a:xfrm>
          </p:grpSpPr>
          <p:sp>
            <p:nvSpPr>
              <p:cNvPr id="54" name="Oval 5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a:stCxn id="22" idx="6"/>
                <a:endCxn id="32"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a:stCxn id="22" idx="6"/>
              <a:endCxn id="29"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6"/>
                  <a:stretch>
                    <a:fillRect b="-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7"/>
                  <a:stretch>
                    <a:fillRect b="-7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8"/>
                  <a:stretch>
                    <a:fillRect b="-60000"/>
                  </a:stretch>
                </a:blipFill>
              </p:spPr>
              <p:txBody>
                <a:bodyPr/>
                <a:lstStyle/>
                <a:p>
                  <a:r>
                    <a:rPr lang="en-US">
                      <a:noFill/>
                    </a:rPr>
                    <a:t> </a:t>
                  </a:r>
                </a:p>
              </p:txBody>
            </p:sp>
          </mc:Fallback>
        </mc:AlternateContent>
        <p:grpSp>
          <p:nvGrpSpPr>
            <p:cNvPr id="28" name="Group 27"/>
            <p:cNvGrpSpPr/>
            <p:nvPr/>
          </p:nvGrpSpPr>
          <p:grpSpPr>
            <a:xfrm>
              <a:off x="4275826" y="2297595"/>
              <a:ext cx="1179095" cy="1179095"/>
              <a:chOff x="4299129" y="2129588"/>
              <a:chExt cx="1179095" cy="1179095"/>
            </a:xfrm>
          </p:grpSpPr>
          <p:sp>
            <p:nvSpPr>
              <p:cNvPr id="52" name="Oval 51"/>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9"/>
                    <a:stretch>
                      <a:fillRect b="-15556"/>
                    </a:stretch>
                  </a:blipFill>
                </p:spPr>
                <p:txBody>
                  <a:bodyPr/>
                  <a:lstStyle/>
                  <a:p>
                    <a:r>
                      <a:rPr lang="en-US">
                        <a:noFill/>
                      </a:rPr>
                      <a:t> </a:t>
                    </a:r>
                  </a:p>
                </p:txBody>
              </p:sp>
            </mc:Fallback>
          </mc:AlternateContent>
        </p:grpSp>
        <p:grpSp>
          <p:nvGrpSpPr>
            <p:cNvPr id="29" name="Group 28"/>
            <p:cNvGrpSpPr/>
            <p:nvPr/>
          </p:nvGrpSpPr>
          <p:grpSpPr>
            <a:xfrm>
              <a:off x="4299127" y="5032098"/>
              <a:ext cx="1179095" cy="1179095"/>
              <a:chOff x="4299129" y="4110788"/>
              <a:chExt cx="1179095" cy="1179095"/>
            </a:xfrm>
          </p:grpSpPr>
          <p:sp>
            <p:nvSpPr>
              <p:cNvPr id="50" name="Oval 4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217"/>
                    </a:stretch>
                  </a:blipFill>
                </p:spPr>
                <p:txBody>
                  <a:bodyPr/>
                  <a:lstStyle/>
                  <a:p>
                    <a:r>
                      <a:rPr lang="en-US">
                        <a:noFill/>
                      </a:rPr>
                      <a:t> </a:t>
                    </a:r>
                  </a:p>
                </p:txBody>
              </p:sp>
            </mc:Fallback>
          </mc:AlternateContent>
        </p:grpSp>
        <p:grpSp>
          <p:nvGrpSpPr>
            <p:cNvPr id="30" name="Group 29"/>
            <p:cNvGrpSpPr/>
            <p:nvPr/>
          </p:nvGrpSpPr>
          <p:grpSpPr>
            <a:xfrm>
              <a:off x="1743769" y="4581051"/>
              <a:ext cx="2555358" cy="1179095"/>
              <a:chOff x="3439720" y="1249823"/>
              <a:chExt cx="3963412" cy="1828800"/>
            </a:xfrm>
          </p:grpSpPr>
          <p:sp>
            <p:nvSpPr>
              <p:cNvPr id="48" name="Oval 4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endCxn id="29"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6854487" y="4142659"/>
              <a:ext cx="2565678" cy="2041860"/>
              <a:chOff x="6854487" y="3672396"/>
              <a:chExt cx="2565678" cy="2041860"/>
            </a:xfrm>
          </p:grpSpPr>
          <p:grpSp>
            <p:nvGrpSpPr>
              <p:cNvPr id="44" name="Group 43"/>
              <p:cNvGrpSpPr/>
              <p:nvPr/>
            </p:nvGrpSpPr>
            <p:grpSpPr>
              <a:xfrm>
                <a:off x="6854487" y="3672396"/>
                <a:ext cx="2565678" cy="2041860"/>
                <a:chOff x="3312867" y="548811"/>
                <a:chExt cx="3979419" cy="3166965"/>
              </a:xfrm>
            </p:grpSpPr>
            <p:sp>
              <p:nvSpPr>
                <p:cNvPr id="46" name="Oval 45"/>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11"/>
                    <a:stretch>
                      <a:fillRect b="-15556"/>
                    </a:stretch>
                  </a:blipFill>
                </p:spPr>
                <p:txBody>
                  <a:bodyPr/>
                  <a:lstStyle/>
                  <a:p>
                    <a:r>
                      <a:rPr lang="en-US">
                        <a:noFill/>
                      </a:rPr>
                      <a:t> </a:t>
                    </a:r>
                  </a:p>
                </p:txBody>
              </p:sp>
            </mc:Fallback>
          </mc:AlternateContent>
        </p:grpSp>
        <p:sp>
          <p:nvSpPr>
            <p:cNvPr id="33" name="Oval 32"/>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grpSp>
          <p:nvGrpSpPr>
            <p:cNvPr id="35" name="Group 34"/>
            <p:cNvGrpSpPr/>
            <p:nvPr/>
          </p:nvGrpSpPr>
          <p:grpSpPr>
            <a:xfrm>
              <a:off x="4220313" y="3618593"/>
              <a:ext cx="1179095" cy="1179095"/>
              <a:chOff x="4299129" y="4110788"/>
              <a:chExt cx="1179095" cy="1179095"/>
            </a:xfrm>
          </p:grpSpPr>
          <p:sp>
            <p:nvSpPr>
              <p:cNvPr id="42" name="Oval 41"/>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2"/>
                    <a:stretch>
                      <a:fillRect b="-15217"/>
                    </a:stretch>
                  </a:blipFill>
                </p:spPr>
                <p:txBody>
                  <a:bodyPr/>
                  <a:lstStyle/>
                  <a:p>
                    <a:r>
                      <a:rPr lang="en-US">
                        <a:noFill/>
                      </a:rPr>
                      <a:t> </a:t>
                    </a:r>
                  </a:p>
                </p:txBody>
              </p:sp>
            </mc:Fallback>
          </mc:AlternateContent>
        </p:grpSp>
        <p:cxnSp>
          <p:nvCxnSpPr>
            <p:cNvPr id="36" name="Straight Arrow Connector 35"/>
            <p:cNvCxnSpPr>
              <a:stCxn id="22" idx="6"/>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9" idx="3"/>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6820239" y="3592017"/>
              <a:ext cx="1179095" cy="1179095"/>
              <a:chOff x="4299129" y="4110788"/>
              <a:chExt cx="1179095" cy="1179095"/>
            </a:xfrm>
          </p:grpSpPr>
          <p:sp>
            <p:nvSpPr>
              <p:cNvPr id="40" name="Oval 3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3"/>
                    <a:stretch>
                      <a:fillRect b="-15556"/>
                    </a:stretch>
                  </a:blipFill>
                </p:spPr>
                <p:txBody>
                  <a:bodyPr/>
                  <a:lstStyle/>
                  <a:p>
                    <a:r>
                      <a:rPr lang="en-US">
                        <a:noFill/>
                      </a:rPr>
                      <a:t> </a:t>
                    </a:r>
                  </a:p>
                </p:txBody>
              </p:sp>
            </mc:Fallback>
          </mc:AlternateContent>
        </p:grpSp>
        <p:cxnSp>
          <p:nvCxnSpPr>
            <p:cNvPr id="39" name="Straight Arrow Connector 38"/>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56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dirty="0"/>
          </a:p>
        </p:txBody>
      </p:sp>
      <p:grpSp>
        <p:nvGrpSpPr>
          <p:cNvPr id="5" name="Group 4"/>
          <p:cNvGrpSpPr>
            <a:grpSpLocks noChangeAspect="1"/>
          </p:cNvGrpSpPr>
          <p:nvPr/>
        </p:nvGrpSpPr>
        <p:grpSpPr>
          <a:xfrm>
            <a:off x="3514838" y="1207040"/>
            <a:ext cx="4519888" cy="1371600"/>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90"/>
              <a:ext cx="1579087"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flipH="1">
            <a:off x="3446653" y="2207552"/>
            <a:ext cx="2324300" cy="1194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76794" y="2207552"/>
            <a:ext cx="2135503" cy="1194184"/>
          </a:xfrm>
          <a:prstGeom prst="line">
            <a:avLst/>
          </a:prstGeom>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98036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7" name="Left Brace 6"/>
          <p:cNvSpPr/>
          <p:nvPr/>
        </p:nvSpPr>
        <p:spPr>
          <a:xfrm>
            <a:off x="2912714" y="2180282"/>
            <a:ext cx="1173892" cy="286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Arrow 7"/>
          <p:cNvSpPr/>
          <p:nvPr/>
        </p:nvSpPr>
        <p:spPr>
          <a:xfrm>
            <a:off x="6313983" y="3150973"/>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91877" y="2774848"/>
            <a:ext cx="1430295" cy="16289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Tree>
    <p:extLst>
      <p:ext uri="{BB962C8B-B14F-4D97-AF65-F5344CB8AC3E}">
        <p14:creationId xmlns:p14="http://schemas.microsoft.com/office/powerpoint/2010/main" val="1721904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23818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
        <p:nvSpPr>
          <p:cNvPr id="12" name="Rectangle 11"/>
          <p:cNvSpPr/>
          <p:nvPr/>
        </p:nvSpPr>
        <p:spPr>
          <a:xfrm>
            <a:off x="3041272" y="2854411"/>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301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575064"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
        <p:nvSpPr>
          <p:cNvPr id="12" name="Rectangle 11"/>
          <p:cNvSpPr/>
          <p:nvPr/>
        </p:nvSpPr>
        <p:spPr>
          <a:xfrm>
            <a:off x="3233092" y="2854410"/>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0732254"/>
              </p:ext>
            </p:extLst>
          </p:nvPr>
        </p:nvGraphicFramePr>
        <p:xfrm>
          <a:off x="4718645" y="2110018"/>
          <a:ext cx="1601286" cy="2724460"/>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49942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54240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43752100"/>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a:t>Minimize the loss function and learn the representation and task at the same time</a:t>
            </a:r>
          </a:p>
        </p:txBody>
      </p:sp>
    </p:spTree>
    <p:extLst>
      <p:ext uri="{BB962C8B-B14F-4D97-AF65-F5344CB8AC3E}">
        <p14:creationId xmlns:p14="http://schemas.microsoft.com/office/powerpoint/2010/main" val="1103849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74512" y="2311416"/>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706405" y="2813431"/>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a:t>Minimize the loss function and learn the representation and task at the same time</a:t>
            </a:r>
          </a:p>
        </p:txBody>
      </p:sp>
    </p:spTree>
    <p:extLst>
      <p:ext uri="{BB962C8B-B14F-4D97-AF65-F5344CB8AC3E}">
        <p14:creationId xmlns:p14="http://schemas.microsoft.com/office/powerpoint/2010/main" val="124742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243192" y="1138943"/>
            <a:ext cx="8924687" cy="369332"/>
          </a:xfrm>
          <a:prstGeom prst="rect">
            <a:avLst/>
          </a:prstGeom>
          <a:noFill/>
        </p:spPr>
        <p:txBody>
          <a:bodyPr wrap="none" rtlCol="0">
            <a:spAutoFit/>
          </a:bodyPr>
          <a:lstStyle/>
          <a:p>
            <a:r>
              <a:rPr lang="en-US" dirty="0"/>
              <a:t>Force it to learn the features we believe are relevant. Physics maybe an important factor here</a:t>
            </a:r>
          </a:p>
        </p:txBody>
      </p:sp>
      <p:graphicFrame>
        <p:nvGraphicFramePr>
          <p:cNvPr id="12" name="Table 11"/>
          <p:cNvGraphicFramePr>
            <a:graphicFrameLocks noGrp="1"/>
          </p:cNvGraphicFramePr>
          <p:nvPr>
            <p:extLst>
              <p:ext uri="{D42A27DB-BD31-4B8C-83A1-F6EECF244321}">
                <p14:modId xmlns:p14="http://schemas.microsoft.com/office/powerpoint/2010/main" val="1275190028"/>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4373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Autoencoders and Variational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586661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54701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5904893" y="1595901"/>
            <a:ext cx="1510350" cy="369332"/>
          </a:xfrm>
          <a:prstGeom prst="rect">
            <a:avLst/>
          </a:prstGeom>
          <a:noFill/>
        </p:spPr>
        <p:txBody>
          <a:bodyPr wrap="none" rtlCol="0">
            <a:spAutoFit/>
          </a:bodyPr>
          <a:lstStyle/>
          <a:p>
            <a:r>
              <a:rPr lang="en-US"/>
              <a:t>Latent space z</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a:t>Learn both f(x) and g(z) by comparing </a:t>
            </a:r>
            <a:r>
              <a:rPr lang="en-US" dirty="0" err="1"/>
              <a:t>x,x</a:t>
            </a:r>
            <a:r>
              <a:rPr lang="en-US" dirty="0"/>
              <a:t>’</a:t>
            </a:r>
          </a:p>
        </p:txBody>
      </p:sp>
    </p:spTree>
    <p:extLst>
      <p:ext uri="{BB962C8B-B14F-4D97-AF65-F5344CB8AC3E}">
        <p14:creationId xmlns:p14="http://schemas.microsoft.com/office/powerpoint/2010/main" val="1615376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autoencoders?</a:t>
            </a:r>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a:t>A particular kind of learning architectures. </a:t>
            </a:r>
          </a:p>
          <a:p>
            <a:pPr marL="457200" indent="-457200">
              <a:buFont typeface="Arial" charset="0"/>
              <a:buChar char="•"/>
            </a:pPr>
            <a:r>
              <a:rPr lang="en-US" dirty="0"/>
              <a:t>A mechanism of compressing its input in a form that can be decompressed. </a:t>
            </a:r>
          </a:p>
          <a:p>
            <a:pPr marL="457200" indent="-457200">
              <a:buFont typeface="Arial" charset="0"/>
              <a:buChar char="•"/>
            </a:pPr>
            <a:r>
              <a:rPr lang="en-US" dirty="0"/>
              <a:t>Similar to MP3 that compresses music and JPG that compresses images.</a:t>
            </a:r>
          </a:p>
          <a:p>
            <a:pPr marL="457200" indent="-457200">
              <a:buFont typeface="Arial" charset="0"/>
              <a:buChar char="•"/>
            </a:pPr>
            <a:r>
              <a:rPr lang="en-US" dirty="0"/>
              <a:t>Autoencoders are more general than MP3 or JPG.</a:t>
            </a:r>
          </a:p>
          <a:p>
            <a:pPr marL="457200" indent="-457200">
              <a:buFont typeface="Arial" charset="0"/>
              <a:buChar char="•"/>
            </a:pPr>
            <a:r>
              <a:rPr lang="en-US" dirty="0"/>
              <a:t>Usually is used to reduce the dimensionality of the data or find a representation that is better for another task. </a:t>
            </a:r>
          </a:p>
          <a:p>
            <a:pPr marL="457200" indent="-457200">
              <a:buFont typeface="Arial" charset="0"/>
              <a:buChar char="•"/>
            </a:pPr>
            <a:r>
              <a:rPr lang="en-US" dirty="0"/>
              <a:t>They are also used to blend inputs from one input to another. </a:t>
            </a:r>
          </a:p>
          <a:p>
            <a:pPr marL="457200" indent="-457200">
              <a:buFont typeface="Arial" charset="0"/>
              <a:buChar char="•"/>
            </a:pPr>
            <a:r>
              <a:rPr lang="en-US" dirty="0"/>
              <a:t>Commonly used for </a:t>
            </a:r>
            <a:r>
              <a:rPr lang="en-US" dirty="0" err="1"/>
              <a:t>denoising</a:t>
            </a:r>
            <a:r>
              <a:rPr lang="en-US" dirty="0"/>
              <a:t>, infilling, </a:t>
            </a:r>
            <a:r>
              <a:rPr lang="mr-IN" dirty="0"/>
              <a: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p>
        </p:txBody>
      </p:sp>
      <p:sp>
        <p:nvSpPr>
          <p:cNvPr id="3" name="Content Placeholder 2"/>
          <p:cNvSpPr>
            <a:spLocks noGrp="1"/>
          </p:cNvSpPr>
          <p:nvPr>
            <p:ph idx="1"/>
          </p:nvPr>
        </p:nvSpPr>
        <p:spPr/>
        <p:txBody>
          <a:bodyPr/>
          <a:lstStyle/>
          <a:p>
            <a:r>
              <a:rPr lang="en-US" dirty="0"/>
              <a:t>MP3 can compress music files by a factor of 10, so it allowed to burn CDs or MP3-players to store a lot of music. </a:t>
            </a:r>
          </a:p>
          <a:p>
            <a:r>
              <a:rPr lang="en-US" dirty="0"/>
              <a:t>Same with JPG, compresses images by a factor of 10-20.</a:t>
            </a:r>
          </a:p>
          <a:p>
            <a:r>
              <a:rPr lang="en-US" dirty="0"/>
              <a:t>This helped lead to the image-rich web and abundance of music that we enjoy today.</a:t>
            </a:r>
          </a:p>
          <a:p>
            <a:endParaRPr lang="en-US" dirty="0"/>
          </a:p>
          <a:p>
            <a:r>
              <a:rPr lang="en-US" dirty="0"/>
              <a:t>We say that both MP3 and JPG take an input (a music or image file), and </a:t>
            </a:r>
            <a:r>
              <a:rPr lang="en-US" b="1" dirty="0"/>
              <a:t>encode</a:t>
            </a:r>
            <a:r>
              <a:rPr lang="en-US" dirty="0"/>
              <a:t> it into a </a:t>
            </a:r>
            <a:r>
              <a:rPr lang="en-US" b="1" dirty="0"/>
              <a:t>compressed </a:t>
            </a:r>
            <a:r>
              <a:rPr lang="en-US" dirty="0"/>
              <a:t>form.</a:t>
            </a:r>
          </a:p>
          <a:p>
            <a:r>
              <a:rPr lang="en-US" dirty="0"/>
              <a:t>Then we </a:t>
            </a:r>
            <a:r>
              <a:rPr lang="en-US" b="1" dirty="0"/>
              <a:t>decode</a:t>
            </a:r>
            <a:r>
              <a:rPr lang="en-US" dirty="0"/>
              <a:t> or </a:t>
            </a:r>
            <a:r>
              <a:rPr lang="en-US" b="1" dirty="0"/>
              <a:t>decompress</a:t>
            </a:r>
            <a:r>
              <a:rPr lang="en-US" dirty="0"/>
              <a:t> the intermediate version to some lower quality original version.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a:t>Learn both f(x) and g(z) by comparing </a:t>
            </a:r>
            <a:r>
              <a:rPr lang="en-US" dirty="0" err="1"/>
              <a:t>x,x</a:t>
            </a:r>
            <a:r>
              <a:rPr lang="en-US" dirty="0"/>
              <a:t>’</a:t>
            </a:r>
          </a:p>
        </p:txBody>
      </p:sp>
    </p:spTree>
    <p:extLst>
      <p:ext uri="{BB962C8B-B14F-4D97-AF65-F5344CB8AC3E}">
        <p14:creationId xmlns:p14="http://schemas.microsoft.com/office/powerpoint/2010/main" val="1634415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a:t>
            </a:r>
          </a:p>
        </p:txBody>
      </p:sp>
      <p:sp>
        <p:nvSpPr>
          <p:cNvPr id="3" name="Slide Number Placeholder 2"/>
          <p:cNvSpPr>
            <a:spLocks noGrp="1"/>
          </p:cNvSpPr>
          <p:nvPr>
            <p:ph type="sldNum" sz="quarter" idx="12"/>
          </p:nvPr>
        </p:nvSpPr>
        <p:spPr/>
        <p:txBody>
          <a:bodyPr/>
          <a:lstStyle/>
          <a:p>
            <a:fld id="{A13833A1-46C9-FB45-812F-A8AC7B5136EB}" type="slidenum">
              <a:rPr lang="en-US" smtClean="0"/>
              <a:t>24</a:t>
            </a:fld>
            <a:endParaRPr lang="en-US"/>
          </a:p>
        </p:txBody>
      </p:sp>
    </p:spTree>
    <p:extLst>
      <p:ext uri="{BB962C8B-B14F-4D97-AF65-F5344CB8AC3E}">
        <p14:creationId xmlns:p14="http://schemas.microsoft.com/office/powerpoint/2010/main" val="1042122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Lossless and </a:t>
            </a:r>
            <a:r>
              <a:rPr lang="en-US" dirty="0" err="1"/>
              <a:t>Lossy</a:t>
            </a:r>
            <a:r>
              <a:rPr lang="en-US" dirty="0"/>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of the original version and the decompressed version the greater the </a:t>
            </a:r>
            <a:r>
              <a:rPr lang="en-US" sz="2400" b="1" dirty="0"/>
              <a:t>loss</a:t>
            </a:r>
            <a:r>
              <a:rPr lang="en-US" sz="2400" dirty="0"/>
              <a:t>.</a:t>
            </a:r>
          </a:p>
          <a:p>
            <a:pPr>
              <a:spcAft>
                <a:spcPts val="600"/>
              </a:spcAft>
            </a:pPr>
            <a:r>
              <a:rPr lang="en-US" sz="2400" dirty="0"/>
              <a:t>For example imagine you are in Boston and it is cold and want to write a text to a special friend who is having her birthday.</a:t>
            </a:r>
          </a:p>
          <a:p>
            <a:pPr algn="ctr">
              <a:spcAft>
                <a:spcPts val="600"/>
              </a:spcAft>
            </a:pPr>
            <a:r>
              <a:rPr lang="en-US" sz="2400" b="1" dirty="0"/>
              <a:t>HANNAH HAPPY BIRTHDAY I LOVE YOU DAN</a:t>
            </a:r>
            <a:endParaRPr lang="en-US" sz="2400" dirty="0"/>
          </a:p>
          <a:p>
            <a:pPr>
              <a:spcAft>
                <a:spcPts val="600"/>
              </a:spcAft>
            </a:pPr>
            <a:r>
              <a:rPr lang="en-US" sz="2400" dirty="0"/>
              <a:t>Boston is cold, as we all know, (-20C) and I do not want to have my hands out in the cold, so I want to shorten the message. I can use texting language as: </a:t>
            </a:r>
          </a:p>
          <a:p>
            <a:pPr algn="ctr">
              <a:spcAft>
                <a:spcPts val="600"/>
              </a:spcAft>
            </a:pPr>
            <a:r>
              <a:rPr lang="en-US" sz="2400" b="1" dirty="0">
                <a:solidFill>
                  <a:srgbClr val="C00000"/>
                </a:solidFill>
              </a:rPr>
              <a:t>H HBD ILY D</a:t>
            </a:r>
          </a:p>
          <a:p>
            <a:pPr>
              <a:spcAft>
                <a:spcPts val="600"/>
              </a:spcAft>
            </a:pPr>
            <a:r>
              <a:rPr lang="en-US" sz="2400" dirty="0"/>
              <a:t>I started with 46 characters and compress them to 9</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Lossless and </a:t>
            </a:r>
            <a:r>
              <a:rPr lang="en-US" dirty="0" err="1"/>
              <a:t>Lossy</a:t>
            </a:r>
            <a:r>
              <a:rPr lang="en-US" dirty="0"/>
              <a:t> Encoding (</a:t>
            </a:r>
            <a:r>
              <a:rPr lang="en-US" dirty="0" err="1"/>
              <a:t>cont</a:t>
            </a:r>
            <a:r>
              <a:rPr lang="en-US" dirty="0"/>
              <a:t>)</a:t>
            </a:r>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HPD </a:t>
            </a:r>
            <a:r>
              <a:rPr lang="en-US" dirty="0">
                <a:solidFill>
                  <a:schemeClr val="tx1">
                    <a:lumMod val="75000"/>
                    <a:lumOff val="25000"/>
                  </a:schemeClr>
                </a:solidFill>
              </a:rPr>
              <a:t>is unambiguous given that it is her birthday today, but </a:t>
            </a:r>
            <a:r>
              <a:rPr lang="en-US" b="1" dirty="0">
                <a:solidFill>
                  <a:srgbClr val="C00000"/>
                </a:solidFill>
              </a:rPr>
              <a:t>D </a:t>
            </a:r>
            <a:r>
              <a:rPr lang="en-US" dirty="0">
                <a:solidFill>
                  <a:schemeClr val="tx1">
                    <a:lumMod val="75000"/>
                    <a:lumOff val="25000"/>
                  </a:schemeClr>
                </a:solidFill>
              </a:rPr>
              <a:t>could mean </a:t>
            </a:r>
            <a:r>
              <a:rPr lang="en-US" b="1" dirty="0">
                <a:solidFill>
                  <a:schemeClr val="tx1">
                    <a:lumMod val="75000"/>
                    <a:lumOff val="25000"/>
                  </a:schemeClr>
                </a:solidFill>
              </a:rPr>
              <a:t>Dan</a:t>
            </a:r>
            <a:r>
              <a:rPr lang="en-US" dirty="0">
                <a:solidFill>
                  <a:schemeClr val="tx1">
                    <a:lumMod val="75000"/>
                    <a:lumOff val="25000"/>
                  </a:schemeClr>
                </a:solidFill>
              </a:rPr>
              <a:t> or </a:t>
            </a:r>
            <a:r>
              <a:rPr lang="en-US" b="1" dirty="0">
                <a:solidFill>
                  <a:schemeClr val="tx1">
                    <a:lumMod val="75000"/>
                    <a:lumOff val="25000"/>
                  </a:schemeClr>
                </a:solidFill>
              </a:rPr>
              <a:t>David. This can lead to some drama depending on the situation. </a:t>
            </a:r>
          </a:p>
          <a:p>
            <a:endParaRPr lang="en-US" b="1" dirty="0">
              <a:solidFill>
                <a:srgbClr val="C00000"/>
              </a:solidFill>
            </a:endParaRPr>
          </a:p>
          <a:p>
            <a:r>
              <a:rPr lang="en-US" dirty="0">
                <a:solidFill>
                  <a:schemeClr val="tx1">
                    <a:lumMod val="75000"/>
                    <a:lumOff val="25000"/>
                  </a:schemeClr>
                </a:solidFill>
              </a:rPr>
              <a:t>A 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data.</a:t>
            </a: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spTree>
    <p:extLst>
      <p:ext uri="{BB962C8B-B14F-4D97-AF65-F5344CB8AC3E}">
        <p14:creationId xmlns:p14="http://schemas.microsoft.com/office/powerpoint/2010/main" val="796065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20" name="TextBox 19"/>
              <p:cNvSpPr txBox="1"/>
              <p:nvPr/>
            </p:nvSpPr>
            <p:spPr>
              <a:xfrm>
                <a:off x="5088043" y="5773410"/>
                <a:ext cx="17406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m:t>
                                  </m:r>
                                </m:sup>
                              </m:sSup>
                            </m:e>
                          </m:d>
                        </m:e>
                        <m:sup>
                          <m:r>
                            <a:rPr lang="en-US" b="0" i="1" smtClean="0">
                              <a:latin typeface="Cambria Math" charset="0"/>
                            </a:rPr>
                            <m:t>2</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088043" y="5773410"/>
                <a:ext cx="1740605" cy="369332"/>
              </a:xfrm>
              <a:prstGeom prst="rect">
                <a:avLst/>
              </a:prstGeom>
              <a:blipFill rotWithShape="0">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355102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MP3 </a:t>
            </a:r>
            <a:r>
              <a:rPr lang="en-US" dirty="0"/>
              <a:t>and JPG on an image</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a:t>
            </a:r>
            <a:r>
              <a:rPr lang="en-US" dirty="0"/>
              <a:t>, </a:t>
            </a:r>
            <a:r>
              <a:rPr lang="en-US"/>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
        <p:nvSpPr>
          <p:cNvPr id="10" name="Title 1"/>
          <p:cNvSpPr>
            <a:spLocks noGrp="1"/>
          </p:cNvSpPr>
          <p:nvPr>
            <p:ph type="title"/>
          </p:nvPr>
        </p:nvSpPr>
        <p:spPr/>
        <p:txBody>
          <a:bodyPr/>
          <a:lstStyle/>
          <a:p>
            <a:r>
              <a:rPr lang="en-US" dirty="0"/>
              <a:t>MP3 and JPG on an image (</a:t>
            </a:r>
            <a:r>
              <a:rPr lang="en-US" dirty="0" err="1"/>
              <a:t>cont</a:t>
            </a:r>
            <a:r>
              <a:rPr lang="en-US" dirty="0"/>
              <a:t>)</a:t>
            </a:r>
          </a:p>
        </p:txBody>
      </p:sp>
    </p:spTree>
    <p:extLst>
      <p:ext uri="{BB962C8B-B14F-4D97-AF65-F5344CB8AC3E}">
        <p14:creationId xmlns:p14="http://schemas.microsoft.com/office/powerpoint/2010/main" val="965967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a:solidFill>
                  <a:schemeClr val="tx1">
                    <a:lumMod val="75000"/>
                    <a:lumOff val="25000"/>
                  </a:schemeClr>
                </a:solidFill>
              </a:rPr>
              <a:t>Quick review of Neural Networks</a:t>
            </a:r>
          </a:p>
          <a:p>
            <a:pPr marL="457200" indent="-457200">
              <a:spcAft>
                <a:spcPts val="1200"/>
              </a:spcAft>
              <a:buFont typeface="Arial" charset="0"/>
              <a:buChar char="•"/>
            </a:pPr>
            <a:r>
              <a:rPr lang="en-US" dirty="0">
                <a:solidFill>
                  <a:schemeClr val="tx1">
                    <a:lumMod val="75000"/>
                    <a:lumOff val="25000"/>
                  </a:schemeClr>
                </a:solidFill>
              </a:rPr>
              <a:t>Representation Learning </a:t>
            </a:r>
          </a:p>
          <a:p>
            <a:pPr marL="457200" indent="-457200">
              <a:spcAft>
                <a:spcPts val="1200"/>
              </a:spcAft>
              <a:buFont typeface="Arial" charset="0"/>
              <a:buChar char="•"/>
            </a:pPr>
            <a:r>
              <a:rPr lang="en-US" dirty="0">
                <a:solidFill>
                  <a:schemeClr val="tx1">
                    <a:lumMod val="75000"/>
                    <a:lumOff val="25000"/>
                  </a:schemeClr>
                </a:solidFill>
              </a:rPr>
              <a:t>Autoencoders</a:t>
            </a:r>
          </a:p>
          <a:p>
            <a:pPr marL="457200" indent="-457200">
              <a:spcAft>
                <a:spcPts val="1200"/>
              </a:spcAft>
              <a:buFont typeface="Arial" charset="0"/>
              <a:buChar char="•"/>
            </a:pPr>
            <a:r>
              <a:rPr lang="en-US" dirty="0">
                <a:solidFill>
                  <a:schemeClr val="tx1">
                    <a:lumMod val="75000"/>
                    <a:lumOff val="25000"/>
                  </a:schemeClr>
                </a:solidFill>
              </a:rPr>
              <a:t>Variational autoencoders</a:t>
            </a: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3</a:t>
            </a:fld>
            <a:endParaRPr lang="en-US" dirty="0"/>
          </a:p>
        </p:txBody>
      </p:sp>
    </p:spTree>
    <p:extLst>
      <p:ext uri="{BB962C8B-B14F-4D97-AF65-F5344CB8AC3E}">
        <p14:creationId xmlns:p14="http://schemas.microsoft.com/office/powerpoint/2010/main" val="1596260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a:t>
            </a:r>
          </a:p>
        </p:txBody>
      </p:sp>
      <p:sp>
        <p:nvSpPr>
          <p:cNvPr id="3" name="Content Placeholder 2"/>
          <p:cNvSpPr>
            <a:spLocks noGrp="1"/>
          </p:cNvSpPr>
          <p:nvPr>
            <p:ph idx="1"/>
          </p:nvPr>
        </p:nvSpPr>
        <p:spPr/>
        <p:txBody>
          <a:bodyPr/>
          <a:lstStyle/>
          <a:p>
            <a:r>
              <a:rPr lang="en-US" dirty="0"/>
              <a:t>Blend inputs to create new data that is like the input data, but different. </a:t>
            </a:r>
          </a:p>
          <a:p>
            <a:r>
              <a:rPr lang="en-US" b="1" dirty="0"/>
              <a:t>Content blending</a:t>
            </a:r>
            <a:r>
              <a:rPr lang="en-US" dirty="0"/>
              <a:t>. That’s where we blend the content of two pieces of data with each other. For example, if we place a cow and zebra over one another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sp>
        <p:nvSpPr>
          <p:cNvPr id="3" name="Content Placeholder 2"/>
          <p:cNvSpPr>
            <a:spLocks noGrp="1"/>
          </p:cNvSpPr>
          <p:nvPr>
            <p:ph idx="1"/>
          </p:nvPr>
        </p:nvSpPr>
        <p:spPr>
          <a:xfrm>
            <a:off x="833414" y="1177758"/>
            <a:ext cx="10917861" cy="2111143"/>
          </a:xfrm>
        </p:spPr>
        <p:txBody>
          <a:bodyPr/>
          <a:lstStyle/>
          <a:p>
            <a:r>
              <a:rPr lang="en-US" b="1" dirty="0"/>
              <a:t>Parametric</a:t>
            </a:r>
            <a:r>
              <a:rPr lang="en-US" dirty="0"/>
              <a:t> or </a:t>
            </a:r>
            <a:r>
              <a:rPr lang="en-US" b="1" dirty="0"/>
              <a:t>representation</a:t>
            </a:r>
            <a:r>
              <a:rPr lang="en-US" dirty="0"/>
              <a:t> blending: </a:t>
            </a:r>
          </a:p>
          <a:p>
            <a:endParaRPr lang="en-US" dirty="0"/>
          </a:p>
          <a:p>
            <a:r>
              <a:rPr lang="en-US" dirty="0"/>
              <a:t>Work with parameters that describe the object we’re interested in. By blending two sets of parameters, depending on the nature of the parameters and the algorithm we use to create the object, we can create results that blend the inherent qualities of the things themselves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spTree>
    <p:extLst>
      <p:ext uri="{BB962C8B-B14F-4D97-AF65-F5344CB8AC3E}">
        <p14:creationId xmlns:p14="http://schemas.microsoft.com/office/powerpoint/2010/main" val="2078299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882145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538270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509979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What if we try this with compressed objects. 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compressed</a:t>
            </a:r>
            <a:r>
              <a:rPr lang="en-US" sz="2000" dirty="0">
                <a:solidFill>
                  <a:schemeClr val="tx1">
                    <a:lumMod val="75000"/>
                    <a:lumOff val="25000"/>
                  </a:schemeClr>
                </a:solidFill>
                <a:latin typeface="Karla" charset="0"/>
                <a:ea typeface="Karla" charset="0"/>
                <a:cs typeface="Karla" charset="0"/>
              </a:rPr>
              <a:t> these sounds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dirty="0">
                  <a:latin typeface="Karla" charset="0"/>
                  <a:ea typeface="Karla" charset="0"/>
                  <a:cs typeface="Karla" charset="0"/>
                </a:rPr>
                <a:t>FCN with 20 neurons</a:t>
              </a: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a:latin typeface="Karla" charset="0"/>
                  <a:ea typeface="Karla" charset="0"/>
                  <a:cs typeface="Karla" charset="0"/>
                </a:rPr>
                <a:t>20 numbers</a:t>
              </a:r>
            </a:p>
          </p:txBody>
        </p:sp>
      </p:grpSp>
      <p:sp>
        <p:nvSpPr>
          <p:cNvPr id="16" name="Content Placeholder 15"/>
          <p:cNvSpPr>
            <a:spLocks noGrp="1"/>
          </p:cNvSpPr>
          <p:nvPr>
            <p:ph idx="1"/>
          </p:nvPr>
        </p:nvSpPr>
        <p:spPr/>
        <p:txBody>
          <a:bodyPr/>
          <a:lstStyle/>
          <a:p>
            <a:r>
              <a:rPr lang="en-US" dirty="0"/>
              <a:t>Encode with a simple fully connected network (FCN)</a:t>
            </a:r>
          </a:p>
        </p:txBody>
      </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a:latin typeface="Karla" charset="0"/>
                  <a:ea typeface="Karla" charset="0"/>
                  <a:cs typeface="Karla" charset="0"/>
                </a:rPr>
                <a:t>FCN: 20 </a:t>
              </a:r>
              <a:r>
                <a:rPr lang="en-US" dirty="0">
                  <a:latin typeface="Karla" charset="0"/>
                  <a:ea typeface="Karla" charset="0"/>
                  <a:cs typeface="Karla" charset="0"/>
                </a:rPr>
                <a:t>neurons</a:t>
              </a: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a:latin typeface="Karla" charset="0"/>
                  <a:ea typeface="Karla" charset="0"/>
                  <a:cs typeface="Karla" charset="0"/>
                </a:rPr>
                <a:t>FCN:10000 neurons</a:t>
              </a: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a:latin typeface="Karla" charset="0"/>
                <a:ea typeface="Karla" charset="0"/>
                <a:cs typeface="Karla" charset="0"/>
              </a:rPr>
              <a:t>10000 numbers</a:t>
            </a:r>
          </a:p>
        </p:txBody>
      </p:sp>
      <p:sp>
        <p:nvSpPr>
          <p:cNvPr id="7" name="Content Placeholder 6"/>
          <p:cNvSpPr>
            <a:spLocks noGrp="1"/>
          </p:cNvSpPr>
          <p:nvPr>
            <p:ph idx="1"/>
          </p:nvPr>
        </p:nvSpPr>
        <p:spPr/>
        <p:txBody>
          <a:bodyPr/>
          <a:lstStyle/>
          <a:p>
            <a:r>
              <a:rPr lang="en-US" dirty="0"/>
              <a:t>Encode and decode </a:t>
            </a:r>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And 10,000 elements again at the end </a:t>
            </a: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spTree>
    <p:extLst>
      <p:ext uri="{BB962C8B-B14F-4D97-AF65-F5344CB8AC3E}">
        <p14:creationId xmlns:p14="http://schemas.microsoft.com/office/powerpoint/2010/main" val="813068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Slide Number Placeholder 2"/>
          <p:cNvSpPr>
            <a:spLocks noGrp="1"/>
          </p:cNvSpPr>
          <p:nvPr>
            <p:ph type="sldNum" sz="quarter" idx="12"/>
          </p:nvPr>
        </p:nvSpPr>
        <p:spPr/>
        <p:txBody>
          <a:bodyPr/>
          <a:lstStyle/>
          <a:p>
            <a:fld id="{A13833A1-46C9-FB45-812F-A8AC7B5136EB}" type="slidenum">
              <a:rPr lang="en-US" smtClean="0"/>
              <a:t>4</a:t>
            </a:fld>
            <a:endParaRPr lang="en-US"/>
          </a:p>
        </p:txBody>
      </p:sp>
    </p:spTree>
    <p:extLst>
      <p:ext uri="{BB962C8B-B14F-4D97-AF65-F5344CB8AC3E}">
        <p14:creationId xmlns:p14="http://schemas.microsoft.com/office/powerpoint/2010/main" val="48375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a:t>
            </a:r>
          </a:p>
        </p:txBody>
      </p:sp>
      <p:sp>
        <p:nvSpPr>
          <p:cNvPr id="3" name="Content Placeholder 2"/>
          <p:cNvSpPr>
            <a:spLocks noGrp="1"/>
          </p:cNvSpPr>
          <p:nvPr>
            <p:ph idx="1"/>
          </p:nvPr>
        </p:nvSpPr>
        <p:spPr/>
        <p:txBody>
          <a:bodyPr/>
          <a:lstStyle/>
          <a:p>
            <a:r>
              <a:rPr lang="en-US" dirty="0"/>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dirty="0"/>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must train with a variety of images.</a:t>
            </a:r>
          </a:p>
        </p:txBody>
      </p:sp>
    </p:spTree>
    <p:extLst>
      <p:ext uri="{BB962C8B-B14F-4D97-AF65-F5344CB8AC3E}">
        <p14:creationId xmlns:p14="http://schemas.microsoft.com/office/powerpoint/2010/main" val="1646906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r>
              <a:rPr lang="en-US" dirty="0"/>
              <a:t>Testing it again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dirty="0"/>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dirty="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dirty="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deeper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a:t>Change +/- 1 the latent variables</a:t>
            </a:r>
          </a:p>
        </p:txBody>
      </p:sp>
    </p:spTree>
    <p:extLst>
      <p:ext uri="{BB962C8B-B14F-4D97-AF65-F5344CB8AC3E}">
        <p14:creationId xmlns:p14="http://schemas.microsoft.com/office/powerpoint/2010/main" val="1096027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r>
                  <a:rPr lang="en-US" b="0" dirty="0">
                    <a:latin typeface="Karla" charset="0"/>
                    <a:ea typeface="Karla" charset="0"/>
                    <a:cs typeface="Karla" charset="0"/>
                  </a:rPr>
                  <a:t>For some input </a:t>
                </a:r>
                <a:r>
                  <a:rPr lang="en-US" b="0" i="1" dirty="0">
                    <a:latin typeface="Cambria Math" charset="0"/>
                    <a:ea typeface="Cambria Math" charset="0"/>
                    <a:cs typeface="Cambria Math" charset="0"/>
                  </a:rPr>
                  <a:t>x</a:t>
                </a:r>
                <a:r>
                  <a:rPr lang="en-US" b="0" dirty="0">
                    <a:latin typeface="Karla" charset="0"/>
                    <a:ea typeface="Karla" charset="0"/>
                    <a:cs typeface="Karla" charset="0"/>
                  </a:rPr>
                  <a:t> and some output </a:t>
                </a:r>
                <a:r>
                  <a:rPr lang="en-US" i="1" dirty="0">
                    <a:latin typeface="Cambria Math" charset="0"/>
                    <a:ea typeface="Cambria Math" charset="0"/>
                    <a:cs typeface="Cambria Math" charset="0"/>
                  </a:rPr>
                  <a:t>y </a:t>
                </a:r>
                <a:r>
                  <a:rPr lang="en-US" b="0" dirty="0">
                    <a:latin typeface="Karla" charset="0"/>
                    <a:ea typeface="Karla" charset="0"/>
                    <a:cs typeface="Karla" charset="0"/>
                  </a:rPr>
                  <a:t> </a:t>
                </a:r>
                <a:r>
                  <a:rPr lang="en-US" dirty="0">
                    <a:latin typeface="Karla" charset="0"/>
                    <a:ea typeface="Karla" charset="0"/>
                    <a:cs typeface="Karla" charset="0"/>
                  </a:rPr>
                  <a:t>there </a:t>
                </a:r>
                <a:r>
                  <a:rPr lang="en-US" b="0" dirty="0">
                    <a:latin typeface="Karla" charset="0"/>
                    <a:ea typeface="Karla" charset="0"/>
                    <a:cs typeface="Karla" charset="0"/>
                  </a:rPr>
                  <a:t>is a mapping from input space to output space</a:t>
                </a:r>
              </a:p>
              <a:p>
                <a:pPr/>
                <a14:m>
                  <m:oMathPara xmlns:m="http://schemas.openxmlformats.org/officeDocument/2006/math">
                    <m:oMathParaPr>
                      <m:jc m:val="centerGroup"/>
                    </m:oMathParaPr>
                    <m:oMath xmlns:m="http://schemas.openxmlformats.org/officeDocument/2006/math">
                      <m:r>
                        <a:rPr lang="en-US" b="0" i="1" smtClean="0">
                          <a:latin typeface="Cambria Math" charset="0"/>
                        </a:rPr>
                        <m:t>   </m:t>
                      </m:r>
                      <m:r>
                        <a:rPr lang="en-US" b="0" i="1" smtClean="0">
                          <a:latin typeface="Cambria Math" charset="0"/>
                        </a:rPr>
                        <m:t>𝑥</m:t>
                      </m:r>
                      <m:r>
                        <a:rPr lang="en-US" b="0" i="1" smtClean="0">
                          <a:latin typeface="Cambria Math" charset="0"/>
                        </a:rPr>
                        <m:t>→</m:t>
                      </m:r>
                      <m:r>
                        <a:rPr lang="en-US" b="0" i="1" smtClean="0">
                          <a:latin typeface="Cambria Math" charset="0"/>
                        </a:rPr>
                        <m:t>𝑦</m:t>
                      </m:r>
                    </m:oMath>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e>
                      </m:d>
                      <m:r>
                        <a:rPr lang="en-US" b="0" i="0" smtClean="0">
                          <a:latin typeface="Cambria Math" charset="0"/>
                        </a:rPr>
                        <m:t>+</m:t>
                      </m:r>
                      <m:r>
                        <a:rPr lang="en-US" b="0" i="1" smtClean="0">
                          <a:latin typeface="Cambria Math" charset="0"/>
                        </a:rPr>
                        <m:t>𝜖</m:t>
                      </m:r>
                    </m:oMath>
                  </m:oMathPara>
                </a14:m>
                <a:endParaRPr lang="en-US" b="0" dirty="0"/>
              </a:p>
              <a:p>
                <a:r>
                  <a:rPr lang="en-US" dirty="0"/>
                  <a:t>The goal is to find  estimate of </a:t>
                </a:r>
                <a:r>
                  <a:rPr lang="en-US" i="1" dirty="0">
                    <a:latin typeface="Cambria Math" charset="0"/>
                    <a:ea typeface="Cambria Math" charset="0"/>
                    <a:cs typeface="Cambria Math" charset="0"/>
                  </a:rPr>
                  <a:t>f(x) </a:t>
                </a:r>
                <a:r>
                  <a:rPr lang="en-US" dirty="0">
                    <a:latin typeface="Karla" charset="0"/>
                    <a:ea typeface="Karla" charset="0"/>
                    <a:cs typeface="Karla" charset="0"/>
                  </a:rPr>
                  <a:t>which we will call</a:t>
                </a:r>
                <a:r>
                  <a:rPr lang="en-US" i="1" dirty="0">
                    <a:latin typeface="Cambria Math" charset="0"/>
                    <a:ea typeface="Cambria Math" charset="0"/>
                    <a:cs typeface="Cambria Math" charset="0"/>
                  </a:rPr>
                  <a:t> </a:t>
                </a:r>
                <a:r>
                  <a:rPr lang="en-US" dirty="0"/>
                  <a:t> </a:t>
                </a:r>
                <a14:m>
                  <m:oMath xmlns:m="http://schemas.openxmlformats.org/officeDocument/2006/math">
                    <m:acc>
                      <m:accPr>
                        <m:chr m:val="̂"/>
                        <m:ctrlPr>
                          <a:rPr lang="en-US" b="0" i="1" smtClean="0">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𝑓</m:t>
                        </m:r>
                      </m:e>
                    </m:acc>
                    <m:r>
                      <a:rPr lang="en-US" b="0" i="1" dirty="0" smtClean="0">
                        <a:latin typeface="Cambria Math" charset="0"/>
                        <a:ea typeface="Karla" charset="0"/>
                        <a:cs typeface="Karla" charset="0"/>
                      </a:rPr>
                      <m:t>(</m:t>
                    </m:r>
                    <m:r>
                      <a:rPr lang="en-US" b="0" i="1" dirty="0" smtClean="0">
                        <a:latin typeface="Cambria Math" charset="0"/>
                        <a:ea typeface="Karla" charset="0"/>
                        <a:cs typeface="Karla" charset="0"/>
                      </a:rPr>
                      <m:t>𝑥</m:t>
                    </m:r>
                    <m:r>
                      <a:rPr lang="en-US" b="0" i="1" dirty="0" smtClean="0">
                        <a:latin typeface="Cambria Math" charset="0"/>
                        <a:ea typeface="Karla" charset="0"/>
                        <a:cs typeface="Karla" charset="0"/>
                      </a:rPr>
                      <m:t>)</m:t>
                    </m:r>
                  </m:oMath>
                </a14:m>
                <a:r>
                  <a:rPr lang="en-US" dirty="0"/>
                  <a:t>.</a:t>
                </a:r>
              </a:p>
              <a:p>
                <a:r>
                  <a:rPr lang="en-US" dirty="0"/>
                  <a:t> </a:t>
                </a:r>
              </a:p>
              <a:p>
                <a:r>
                  <a:rPr lang="en-US" dirty="0"/>
                  <a:t>Statistical learning or modeling is the process of finding this estimate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b="0" i="1" dirty="0" smtClean="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r>
                  <a:rPr lang="en-US" dirty="0"/>
                  <a:t>Neural networks is just one of many ways to estimate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i="1" dirty="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1240" t="-1664" r="-118" b="-2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3492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a:t>Change +/- 10 the latent variables</a:t>
            </a:r>
          </a:p>
        </p:txBody>
      </p:sp>
    </p:spTree>
    <p:extLst>
      <p:ext uri="{BB962C8B-B14F-4D97-AF65-F5344CB8AC3E}">
        <p14:creationId xmlns:p14="http://schemas.microsoft.com/office/powerpoint/2010/main" val="531464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a:t>Change +/- 100 </a:t>
            </a:r>
            <a:r>
              <a:rPr lang="en-US"/>
              <a:t>the first latent </a:t>
            </a:r>
            <a:r>
              <a:rPr lang="en-US" dirty="0"/>
              <a:t>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a:t>Just noise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dirty="0"/>
          </a:p>
        </p:txBody>
      </p:sp>
    </p:spTree>
    <p:extLst>
      <p:ext uri="{BB962C8B-B14F-4D97-AF65-F5344CB8AC3E}">
        <p14:creationId xmlns:p14="http://schemas.microsoft.com/office/powerpoint/2010/main" val="1578261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dirty="0"/>
          </a:p>
        </p:txBody>
      </p:sp>
    </p:spTree>
    <p:extLst>
      <p:ext uri="{BB962C8B-B14F-4D97-AF65-F5344CB8AC3E}">
        <p14:creationId xmlns:p14="http://schemas.microsoft.com/office/powerpoint/2010/main" val="986286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to novel input</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a:t>
            </a:r>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err="1"/>
              <a:t>cont</a:t>
            </a:r>
            <a:r>
              <a:rPr lang="en-US" dirty="0"/>
              <a:t>)</a:t>
            </a:r>
          </a:p>
        </p:txBody>
      </p:sp>
      <p:sp>
        <p:nvSpPr>
          <p:cNvPr id="3" name="Content Placeholder 2"/>
          <p:cNvSpPr>
            <a:spLocks noGrp="1"/>
          </p:cNvSpPr>
          <p:nvPr>
            <p:ph idx="1"/>
          </p:nvPr>
        </p:nvSpPr>
        <p:spPr>
          <a:xfrm>
            <a:off x="752204" y="2646727"/>
            <a:ext cx="10327008" cy="2111143"/>
          </a:xfrm>
        </p:spPr>
        <p:txBody>
          <a:bodyPr/>
          <a:lstStyle/>
          <a:p>
            <a:r>
              <a:rPr lang="en-US" dirty="0"/>
              <a:t>A little strange that instead of bottleneck we have the opposite here.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The input </a:t>
            </a:r>
            <a:r>
              <a:rPr lang="en-US" i="1" dirty="0">
                <a:latin typeface="Cambria Math" charset="0"/>
                <a:ea typeface="Cambria Math" charset="0"/>
                <a:cs typeface="Cambria Math" charset="0"/>
              </a:rPr>
              <a:t>x</a:t>
            </a:r>
            <a:r>
              <a:rPr lang="en-US" dirty="0"/>
              <a:t> could be images and the output </a:t>
            </a:r>
            <a:r>
              <a:rPr lang="en-US" i="1" dirty="0">
                <a:latin typeface="Cambria Math" charset="0"/>
                <a:ea typeface="Cambria Math" charset="0"/>
                <a:cs typeface="Cambria Math" charset="0"/>
              </a:rPr>
              <a:t>y</a:t>
            </a:r>
            <a:r>
              <a:rPr lang="en-US" dirty="0"/>
              <a:t> could be the class or type.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grpSp>
        <p:nvGrpSpPr>
          <p:cNvPr id="14" name="Group 13"/>
          <p:cNvGrpSpPr/>
          <p:nvPr/>
        </p:nvGrpSpPr>
        <p:grpSpPr>
          <a:xfrm>
            <a:off x="1019089" y="2821375"/>
            <a:ext cx="10111765" cy="2885656"/>
            <a:chOff x="1019089" y="2821375"/>
            <a:chExt cx="10111765" cy="2885656"/>
          </a:xfrm>
        </p:grpSpPr>
        <p:pic>
          <p:nvPicPr>
            <p:cNvPr id="5" name="Picture 4"/>
            <p:cNvPicPr>
              <a:picLocks noChangeAspect="1"/>
            </p:cNvPicPr>
            <p:nvPr/>
          </p:nvPicPr>
          <p:blipFill rotWithShape="1">
            <a:blip r:embed="rId2"/>
            <a:srcRect l="-43" r="32396"/>
            <a:stretch/>
          </p:blipFill>
          <p:spPr>
            <a:xfrm>
              <a:off x="1019089" y="2821375"/>
              <a:ext cx="2103120" cy="2104939"/>
            </a:xfrm>
            <a:prstGeom prst="rect">
              <a:avLst/>
            </a:prstGeom>
          </p:spPr>
        </p:pic>
        <p:pic>
          <p:nvPicPr>
            <p:cNvPr id="6" name="Picture 5"/>
            <p:cNvPicPr>
              <a:picLocks noChangeAspect="1"/>
            </p:cNvPicPr>
            <p:nvPr/>
          </p:nvPicPr>
          <p:blipFill>
            <a:blip r:embed="rId3"/>
            <a:stretch>
              <a:fillRect/>
            </a:stretch>
          </p:blipFill>
          <p:spPr>
            <a:xfrm>
              <a:off x="1578573" y="3079760"/>
              <a:ext cx="2114367" cy="2103120"/>
            </a:xfrm>
            <a:prstGeom prst="rect">
              <a:avLst/>
            </a:prstGeom>
          </p:spPr>
        </p:pic>
        <p:pic>
          <p:nvPicPr>
            <p:cNvPr id="7" name="Picture 6"/>
            <p:cNvPicPr>
              <a:picLocks/>
            </p:cNvPicPr>
            <p:nvPr/>
          </p:nvPicPr>
          <p:blipFill>
            <a:blip r:embed="rId4"/>
            <a:stretch>
              <a:fillRect/>
            </a:stretch>
          </p:blipFill>
          <p:spPr>
            <a:xfrm>
              <a:off x="2256323" y="3603911"/>
              <a:ext cx="2103120" cy="2103120"/>
            </a:xfrm>
            <a:prstGeom prst="rect">
              <a:avLst/>
            </a:prstGeom>
          </p:spPr>
        </p:pic>
        <p:sp>
          <p:nvSpPr>
            <p:cNvPr id="8" name="Rectangle 7"/>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9" name="TextBox 8"/>
            <p:cNvSpPr txBox="1"/>
            <p:nvPr/>
          </p:nvSpPr>
          <p:spPr>
            <a:xfrm>
              <a:off x="8998732" y="3713561"/>
              <a:ext cx="2132122" cy="369332"/>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6699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err="1"/>
              <a:t>cont</a:t>
            </a:r>
            <a:r>
              <a:rPr lang="en-US" dirty="0"/>
              <a:t>)</a:t>
            </a:r>
          </a:p>
        </p:txBody>
      </p:sp>
      <p:sp>
        <p:nvSpPr>
          <p:cNvPr id="3" name="Content Placeholder 2"/>
          <p:cNvSpPr>
            <a:spLocks noGrp="1"/>
          </p:cNvSpPr>
          <p:nvPr>
            <p:ph idx="1"/>
          </p:nvPr>
        </p:nvSpPr>
        <p:spPr>
          <a:xfrm>
            <a:off x="752204" y="2646727"/>
            <a:ext cx="10327008" cy="2111143"/>
          </a:xfrm>
        </p:spPr>
        <p:txBody>
          <a:bodyPr/>
          <a:lstStyle/>
          <a:p>
            <a:r>
              <a:rPr lang="en-US" dirty="0"/>
              <a:t>Simpler model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Generative Models</a:t>
            </a:r>
            <a:br>
              <a:rPr lang="en-US" sz="4400" dirty="0"/>
            </a:br>
            <a:r>
              <a:rPr lang="en-US" sz="4400" dirty="0"/>
              <a:t>motivation </a:t>
            </a:r>
          </a:p>
        </p:txBody>
      </p:sp>
    </p:spTree>
    <p:extLst>
      <p:ext uri="{BB962C8B-B14F-4D97-AF65-F5344CB8AC3E}">
        <p14:creationId xmlns:p14="http://schemas.microsoft.com/office/powerpoint/2010/main" val="1633784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Feynman</a:t>
                </a:r>
              </a:p>
              <a:p>
                <a:pPr>
                  <a:spcAft>
                    <a:spcPts val="1800"/>
                  </a:spcAft>
                </a:pPr>
                <a:r>
                  <a:rPr lang="en-US" sz="2400" dirty="0"/>
                  <a:t>Generative model’s goal is to generate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𝑛</m:t>
                        </m:r>
                      </m:sub>
                    </m:sSub>
                  </m:oMath>
                </a14:m>
                <a:r>
                  <a:rPr lang="en-US" sz="2400" dirty="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a:t>.</a:t>
                </a:r>
                <a:endParaRPr lang="en-US" sz="2400" i="1" dirty="0"/>
              </a:p>
              <a:p>
                <a:r>
                  <a:rPr lang="en-US" sz="2400" dirty="0"/>
                  <a:t>Suppose we have some collection of lightcurves. These lightcurves are examples of what our world looks like: </a:t>
                </a:r>
                <a:r>
                  <a:rPr lang="en-US" sz="2400" b="1" i="1" dirty="0">
                    <a:solidFill>
                      <a:schemeClr val="tx1">
                        <a:lumMod val="95000"/>
                        <a:lumOff val="5000"/>
                      </a:schemeClr>
                    </a:solidFill>
                  </a:rPr>
                  <a:t>samples from the true data distribution</a:t>
                </a:r>
                <a:r>
                  <a:rPr lang="en-US" sz="2400" dirty="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model, which we would like to train to generate lightcurves like these from </a:t>
            </a:r>
            <a:r>
              <a:rPr lang="en-US" sz="2400" b="1" dirty="0"/>
              <a:t>scratch</a:t>
            </a:r>
            <a:r>
              <a:rPr lang="en-US" sz="2400" dirty="0"/>
              <a:t>. </a:t>
            </a:r>
          </a:p>
          <a:p>
            <a:r>
              <a:rPr lang="en-US" sz="2400" dirty="0"/>
              <a:t>A generative model in this case could be one large neural network that outputs lightcurves: </a:t>
            </a:r>
            <a:r>
              <a:rPr lang="en-US" sz="2400" b="1" i="1" dirty="0"/>
              <a:t>samples from the model</a:t>
            </a:r>
            <a:r>
              <a:rPr lang="en-US" sz="2400" dirty="0"/>
              <a:t>. </a:t>
            </a:r>
          </a:p>
          <a:p>
            <a:endParaRPr lang="en-US" sz="2400" dirty="0"/>
          </a:p>
          <a:p>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a:t>Variational</a:t>
              </a:r>
              <a:r>
                <a:rPr lang="en-US" sz="2000" dirty="0"/>
                <a:t> </a:t>
              </a:r>
            </a:p>
            <a:p>
              <a:pPr algn="ctr"/>
              <a:r>
                <a:rPr lang="en-US" sz="2000" dirty="0"/>
                <a:t>Auto-encoders (VAE)</a:t>
              </a:r>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a:t>Boltzmann Machines</a:t>
              </a:r>
            </a:p>
            <a:p>
              <a:pPr algn="ctr"/>
              <a:r>
                <a:rPr lang="en-US" sz="2000" dirty="0"/>
                <a:t>Deep Belief Networks</a:t>
              </a:r>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a:t>Generative Adversarial Networks (GAN)</a:t>
              </a:r>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a:t>Generative Moment Matching Networks (GMM)</a:t>
              </a:r>
            </a:p>
          </p:txBody>
        </p:sp>
      </p:grpSp>
    </p:spTree>
    <p:extLst>
      <p:ext uri="{BB962C8B-B14F-4D97-AF65-F5344CB8AC3E}">
        <p14:creationId xmlns:p14="http://schemas.microsoft.com/office/powerpoint/2010/main" val="489780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177758"/>
            <a:ext cx="11009294" cy="2111143"/>
          </a:xfrm>
        </p:spPr>
        <p:txBody>
          <a:bodyPr/>
          <a:lstStyle/>
          <a:p>
            <a:r>
              <a:rPr lang="en-US" dirty="0"/>
              <a:t>Imagine we want to generate data from a distribution,  </a:t>
            </a:r>
          </a:p>
          <a:p>
            <a:endParaRPr lang="en-US" dirty="0"/>
          </a:p>
          <a:p>
            <a:r>
              <a:rPr lang="en-US" dirty="0"/>
              <a:t>e.g. 	</a:t>
            </a:r>
          </a:p>
          <a:p>
            <a:endParaRPr lang="en-US" dirty="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033347"/>
            <a:ext cx="11009294" cy="1233279"/>
          </a:xfrm>
        </p:spPr>
        <p:txBody>
          <a:bodyPr/>
          <a:lstStyle/>
          <a:p>
            <a:r>
              <a:rPr lang="en-US" dirty="0"/>
              <a:t>But how do we generate such samples? </a:t>
            </a:r>
          </a:p>
          <a:p>
            <a:r>
              <a:rPr lang="en-US" dirty="0"/>
              <a:t>Imagine we want to generate: </a:t>
            </a:r>
          </a:p>
          <a:p>
            <a:endParaRPr lang="en-US" dirty="0"/>
          </a:p>
          <a:p>
            <a:endParaRPr lang="en-US" dirty="0"/>
          </a:p>
          <a:p>
            <a:endParaRPr lang="en-US" dirty="0"/>
          </a:p>
          <a:p>
            <a:endParaRPr lang="en-US" dirty="0"/>
          </a:p>
          <a:p>
            <a:r>
              <a:rPr lang="en-US" dirty="0"/>
              <a:t>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start with</a:t>
              </a:r>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033347"/>
            <a:ext cx="11009294" cy="1233279"/>
          </a:xfrm>
        </p:spPr>
        <p:txBody>
          <a:bodyPr/>
          <a:lstStyle/>
          <a:p>
            <a:r>
              <a:rPr lang="en-US" dirty="0"/>
              <a:t>The we transform: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sp>
        <p:nvSpPr>
          <p:cNvPr id="3" name="Slide Number Placeholder 2"/>
          <p:cNvSpPr>
            <a:spLocks noGrp="1"/>
          </p:cNvSpPr>
          <p:nvPr>
            <p:ph type="sldNum" sz="quarter" idx="12"/>
          </p:nvPr>
        </p:nvSpPr>
        <p:spPr/>
        <p:txBody>
          <a:bodyPr/>
          <a:lstStyle/>
          <a:p>
            <a:fld id="{A13833A1-46C9-FB45-812F-A8AC7B5136EB}" type="slidenum">
              <a:rPr lang="en-US" smtClean="0"/>
              <a:t>67</a:t>
            </a:fld>
            <a:endParaRPr lang="en-US"/>
          </a:p>
        </p:txBody>
      </p:sp>
    </p:spTree>
    <p:extLst>
      <p:ext uri="{BB962C8B-B14F-4D97-AF65-F5344CB8AC3E}">
        <p14:creationId xmlns:p14="http://schemas.microsoft.com/office/powerpoint/2010/main" val="806758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413" y="1241854"/>
            <a:ext cx="4215415" cy="4374292"/>
          </a:xfrm>
          <a:prstGeom prst="rect">
            <a:avLst/>
          </a:prstGeom>
        </p:spPr>
      </p:pic>
    </p:spTree>
    <p:extLst>
      <p:ext uri="{BB962C8B-B14F-4D97-AF65-F5344CB8AC3E}">
        <p14:creationId xmlns:p14="http://schemas.microsoft.com/office/powerpoint/2010/main" val="2119492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664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The input </a:t>
            </a:r>
            <a:r>
              <a:rPr lang="en-US" i="1" dirty="0">
                <a:latin typeface="Cambria Math" charset="0"/>
                <a:ea typeface="Cambria Math" charset="0"/>
                <a:cs typeface="Cambria Math" charset="0"/>
              </a:rPr>
              <a:t>x</a:t>
            </a:r>
            <a:r>
              <a:rPr lang="en-US" dirty="0"/>
              <a:t>  could be the signal from a sensor, e.g. gravitational wave detector, and the output whether it is a true signal or a glitch.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pic>
        <p:nvPicPr>
          <p:cNvPr id="5" name="Picture 4"/>
          <p:cNvPicPr>
            <a:picLocks noChangeAspect="1"/>
          </p:cNvPicPr>
          <p:nvPr/>
        </p:nvPicPr>
        <p:blipFill>
          <a:blip r:embed="rId2">
            <a:alphaModFix/>
          </a:blip>
          <a:stretch>
            <a:fillRect/>
          </a:stretch>
        </p:blipFill>
        <p:spPr>
          <a:xfrm>
            <a:off x="1106102" y="2990335"/>
            <a:ext cx="3434983" cy="2157456"/>
          </a:xfrm>
          <a:prstGeom prst="rect">
            <a:avLst/>
          </a:prstGeom>
        </p:spPr>
      </p:pic>
      <p:sp>
        <p:nvSpPr>
          <p:cNvPr id="7" name="Rectangle 6"/>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8" name="TextBox 7"/>
          <p:cNvSpPr txBox="1"/>
          <p:nvPr/>
        </p:nvSpPr>
        <p:spPr>
          <a:xfrm>
            <a:off x="8998732" y="3713561"/>
            <a:ext cx="1302472" cy="369332"/>
          </a:xfrm>
          <a:prstGeom prst="rect">
            <a:avLst/>
          </a:prstGeom>
          <a:noFill/>
        </p:spPr>
        <p:txBody>
          <a:bodyPr wrap="none" rtlCol="0">
            <a:spAutoFit/>
          </a:bodyPr>
          <a:lstStyle/>
          <a:p>
            <a:r>
              <a:rPr lang="en-US" dirty="0"/>
              <a:t>{True/False}</a:t>
            </a:r>
          </a:p>
        </p:txBody>
      </p:sp>
      <p:sp>
        <p:nvSpPr>
          <p:cNvPr id="9" name="Right Arrow 8"/>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30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8505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a:t>
            </a:r>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183855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81" y="1631092"/>
            <a:ext cx="3792368" cy="3892378"/>
          </a:xfrm>
          <a:prstGeom prst="rect">
            <a:avLst/>
          </a:prstGeom>
        </p:spPr>
      </p:pic>
    </p:spTree>
    <p:extLst>
      <p:ext uri="{BB962C8B-B14F-4D97-AF65-F5344CB8AC3E}">
        <p14:creationId xmlns:p14="http://schemas.microsoft.com/office/powerpoint/2010/main" val="1970895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270" y="1198703"/>
            <a:ext cx="8155459" cy="4460593"/>
          </a:xfrm>
          <a:prstGeom prst="rect">
            <a:avLst/>
          </a:prstGeom>
        </p:spPr>
      </p:pic>
    </p:spTree>
    <p:extLst>
      <p:ext uri="{BB962C8B-B14F-4D97-AF65-F5344CB8AC3E}">
        <p14:creationId xmlns:p14="http://schemas.microsoft.com/office/powerpoint/2010/main" val="2054493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15" y="1594020"/>
            <a:ext cx="9050986" cy="3213495"/>
          </a:xfrm>
          <a:prstGeom prst="rect">
            <a:avLst/>
          </a:prstGeom>
        </p:spPr>
      </p:pic>
    </p:spTree>
    <p:extLst>
      <p:ext uri="{BB962C8B-B14F-4D97-AF65-F5344CB8AC3E}">
        <p14:creationId xmlns:p14="http://schemas.microsoft.com/office/powerpoint/2010/main" val="4883583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Tree>
    <p:extLst>
      <p:ext uri="{BB962C8B-B14F-4D97-AF65-F5344CB8AC3E}">
        <p14:creationId xmlns:p14="http://schemas.microsoft.com/office/powerpoint/2010/main" val="1562223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Tree>
    <p:extLst>
      <p:ext uri="{BB962C8B-B14F-4D97-AF65-F5344CB8AC3E}">
        <p14:creationId xmlns:p14="http://schemas.microsoft.com/office/powerpoint/2010/main" val="14046584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 Likelihood</a:t>
            </a:r>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48306"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48307"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48308"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48309"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73755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 Likelihood</a:t>
            </a:r>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49374"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49375"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49376"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49377"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49378"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58397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a:t>VAE Architecture</a:t>
            </a:r>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50310"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50311"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50312"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858853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The input </a:t>
            </a:r>
            <a:r>
              <a:rPr lang="en-US" i="1" dirty="0">
                <a:latin typeface="Cambria Math" charset="0"/>
                <a:ea typeface="Cambria Math" charset="0"/>
                <a:cs typeface="Cambria Math" charset="0"/>
              </a:rPr>
              <a:t>x</a:t>
            </a:r>
            <a:r>
              <a:rPr lang="en-US" dirty="0"/>
              <a:t> could be even simpler, height, gender, nationality and output the weight.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spTree>
    <p:extLst>
      <p:ext uri="{BB962C8B-B14F-4D97-AF65-F5344CB8AC3E}">
        <p14:creationId xmlns:p14="http://schemas.microsoft.com/office/powerpoint/2010/main" val="848234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a:t>VAE Loss</a:t>
            </a:r>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1246"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406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2270"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t>VAE Loss</a:t>
            </a:r>
            <a:endParaRPr lang="en-US" dirty="0"/>
          </a:p>
        </p:txBody>
      </p:sp>
    </p:spTree>
    <p:extLst>
      <p:ext uri="{BB962C8B-B14F-4D97-AF65-F5344CB8AC3E}">
        <p14:creationId xmlns:p14="http://schemas.microsoft.com/office/powerpoint/2010/main" val="617553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3338"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53339"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a:solidFill>
                  <a:srgbClr val="FF0000"/>
                </a:solidFill>
              </a:rPr>
              <a:t>Variational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t>VAE Loss</a:t>
            </a:r>
            <a:endParaRPr lang="en-US" dirty="0"/>
          </a:p>
        </p:txBody>
      </p:sp>
    </p:spTree>
    <p:extLst>
      <p:ext uri="{BB962C8B-B14F-4D97-AF65-F5344CB8AC3E}">
        <p14:creationId xmlns:p14="http://schemas.microsoft.com/office/powerpoint/2010/main" val="425443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sp>
        <p:nvSpPr>
          <p:cNvPr id="3" name="Content Placeholder 2"/>
          <p:cNvSpPr>
            <a:spLocks noGrp="1"/>
          </p:cNvSpPr>
          <p:nvPr>
            <p:ph idx="1"/>
          </p:nvPr>
        </p:nvSpPr>
        <p:spPr/>
        <p:txBody>
          <a:bodyPr/>
          <a:lstStyle/>
          <a:p>
            <a:r>
              <a:rPr lang="en-US" dirty="0"/>
              <a:t>Apply stochastic gradient descent</a:t>
            </a:r>
          </a:p>
          <a:p>
            <a:r>
              <a:rPr lang="en-US" dirty="0"/>
              <a:t>Sampling step not differentiable</a:t>
            </a:r>
          </a:p>
          <a:p>
            <a:r>
              <a:rPr lang="en-US" dirty="0"/>
              <a:t>Use a re-parameterization trick</a:t>
            </a:r>
          </a:p>
          <a:p>
            <a:pPr lvl="1"/>
            <a:r>
              <a:rPr lang="en-US" dirty="0"/>
              <a:t>Move sampling to input layer, so that the sampling step is independent of the model</a:t>
            </a:r>
          </a:p>
        </p:txBody>
      </p:sp>
    </p:spTree>
    <p:extLst>
      <p:ext uri="{BB962C8B-B14F-4D97-AF65-F5344CB8AC3E}">
        <p14:creationId xmlns:p14="http://schemas.microsoft.com/office/powerpoint/2010/main" val="14594571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150" y="983807"/>
            <a:ext cx="4944623" cy="21113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50" y="3571102"/>
            <a:ext cx="5233700" cy="1744567"/>
          </a:xfrm>
          <a:prstGeom prst="rect">
            <a:avLst/>
          </a:prstGeom>
        </p:spPr>
      </p:pic>
    </p:spTree>
    <p:extLst>
      <p:ext uri="{BB962C8B-B14F-4D97-AF65-F5344CB8AC3E}">
        <p14:creationId xmlns:p14="http://schemas.microsoft.com/office/powerpoint/2010/main" val="5379695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5" y="983807"/>
            <a:ext cx="5876668" cy="25093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7" y="4103335"/>
            <a:ext cx="5893724" cy="2516645"/>
          </a:xfrm>
          <a:prstGeom prst="rect">
            <a:avLst/>
          </a:prstGeom>
        </p:spPr>
      </p:pic>
      <p:sp>
        <p:nvSpPr>
          <p:cNvPr id="8" name="TextBox 7"/>
          <p:cNvSpPr txBox="1"/>
          <p:nvPr/>
        </p:nvSpPr>
        <p:spPr>
          <a:xfrm>
            <a:off x="9897762" y="2053822"/>
            <a:ext cx="1110689" cy="369332"/>
          </a:xfrm>
          <a:prstGeom prst="rect">
            <a:avLst/>
          </a:prstGeom>
          <a:noFill/>
        </p:spPr>
        <p:txBody>
          <a:bodyPr wrap="none" rtlCol="0">
            <a:spAutoFit/>
          </a:bodyPr>
          <a:lstStyle/>
          <a:p>
            <a:r>
              <a:rPr lang="en-US"/>
              <a:t>10% error</a:t>
            </a:r>
          </a:p>
        </p:txBody>
      </p:sp>
      <p:sp>
        <p:nvSpPr>
          <p:cNvPr id="9" name="TextBox 8"/>
          <p:cNvSpPr txBox="1"/>
          <p:nvPr/>
        </p:nvSpPr>
        <p:spPr>
          <a:xfrm>
            <a:off x="9897761" y="5176991"/>
            <a:ext cx="1110689" cy="369332"/>
          </a:xfrm>
          <a:prstGeom prst="rect">
            <a:avLst/>
          </a:prstGeom>
          <a:noFill/>
        </p:spPr>
        <p:txBody>
          <a:bodyPr wrap="none" rtlCol="0">
            <a:spAutoFit/>
          </a:bodyPr>
          <a:lstStyle/>
          <a:p>
            <a:r>
              <a:rPr lang="en-US" dirty="0"/>
              <a:t>30% error</a:t>
            </a:r>
          </a:p>
        </p:txBody>
      </p:sp>
    </p:spTree>
    <p:extLst>
      <p:ext uri="{BB962C8B-B14F-4D97-AF65-F5344CB8AC3E}">
        <p14:creationId xmlns:p14="http://schemas.microsoft.com/office/powerpoint/2010/main" val="7482410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VAE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295400"/>
            <a:ext cx="10878312" cy="4264152"/>
          </a:xfrm>
          <a:prstGeom prst="rect">
            <a:avLst/>
          </a:prstGeom>
        </p:spPr>
      </p:pic>
    </p:spTree>
    <p:extLst>
      <p:ext uri="{BB962C8B-B14F-4D97-AF65-F5344CB8AC3E}">
        <p14:creationId xmlns:p14="http://schemas.microsoft.com/office/powerpoint/2010/main" val="230905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VAE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33" y="1173892"/>
            <a:ext cx="4906380" cy="4806778"/>
          </a:xfrm>
          <a:prstGeom prst="rect">
            <a:avLst/>
          </a:prstGeom>
        </p:spPr>
      </p:pic>
    </p:spTree>
    <p:extLst>
      <p:ext uri="{BB962C8B-B14F-4D97-AF65-F5344CB8AC3E}">
        <p14:creationId xmlns:p14="http://schemas.microsoft.com/office/powerpoint/2010/main" val="1535279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VAE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751" y="1396312"/>
            <a:ext cx="4460789" cy="4460789"/>
          </a:xfrm>
          <a:prstGeom prst="rect">
            <a:avLst/>
          </a:prstGeom>
        </p:spPr>
      </p:pic>
    </p:spTree>
    <p:extLst>
      <p:ext uri="{BB962C8B-B14F-4D97-AF65-F5344CB8AC3E}">
        <p14:creationId xmlns:p14="http://schemas.microsoft.com/office/powerpoint/2010/main" val="14276470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sp>
        <p:nvSpPr>
          <p:cNvPr id="3" name="Content Placeholder 2"/>
          <p:cNvSpPr>
            <a:spLocks noGrp="1"/>
          </p:cNvSpPr>
          <p:nvPr>
            <p:ph idx="1"/>
          </p:nvPr>
        </p:nvSpPr>
        <p:spPr/>
        <p:txBody>
          <a:bodyPr/>
          <a:lstStyle/>
          <a:p>
            <a:r>
              <a:rPr lang="en-US" dirty="0"/>
              <a:t>Apply stochastic gradient descent</a:t>
            </a:r>
          </a:p>
          <a:p>
            <a:r>
              <a:rPr lang="en-US" dirty="0"/>
              <a:t>Sampling step not differentiable</a:t>
            </a:r>
          </a:p>
          <a:p>
            <a:r>
              <a:rPr lang="en-US" dirty="0"/>
              <a:t>Use a re-parameterization trick</a:t>
            </a:r>
          </a:p>
          <a:p>
            <a:pPr lvl="1"/>
            <a:r>
              <a:rPr lang="en-US" dirty="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2707" y="1394289"/>
                <a:ext cx="10327008" cy="2111143"/>
              </a:xfrm>
            </p:spPr>
            <p:txBody>
              <a:bodyPr/>
              <a:lstStyle/>
              <a:p>
                <a:r>
                  <a:rPr lang="en-US" dirty="0"/>
                  <a:t>Or it could be the pricing,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𝑡</m:t>
                        </m:r>
                      </m:sub>
                    </m:sSub>
                    <m:r>
                      <a:rPr lang="en-US" b="0" i="1" smtClean="0">
                        <a:latin typeface="Cambria Math" charset="0"/>
                      </a:rPr>
                      <m:t>}</m:t>
                    </m:r>
                  </m:oMath>
                </a14:m>
                <a:r>
                  <a:rPr lang="en-US" dirty="0"/>
                  <a:t> and the output the forecast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𝑡</m:t>
                        </m:r>
                        <m:r>
                          <a:rPr lang="en-US" b="0" i="1" smtClean="0">
                            <a:latin typeface="Cambria Math" charset="0"/>
                          </a:rPr>
                          <m:t>+1 </m:t>
                        </m:r>
                      </m:sub>
                    </m:sSub>
                    <m:r>
                      <a:rPr lang="en-US" b="0" i="1" smtClean="0">
                        <a:latin typeface="Cambria Math" charset="0"/>
                      </a:rPr>
                      <m:t>.</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2707" y="1394289"/>
                <a:ext cx="10327008" cy="2111143"/>
              </a:xfrm>
              <a:blipFill rotWithShape="0">
                <a:blip r:embed="rId2"/>
                <a:stretch>
                  <a:fillRect l="-1181" t="-31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pic>
        <p:nvPicPr>
          <p:cNvPr id="36866" name="Picture 2" descr="https://cdn-images-1.medium.com/max/1600/1*mzWix3jo4sqEj17LPD8K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119" y="2617063"/>
            <a:ext cx="3893772" cy="25977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08960" y="3182918"/>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8" name="Right Arrow 7"/>
          <p:cNvSpPr/>
          <p:nvPr/>
        </p:nvSpPr>
        <p:spPr>
          <a:xfrm>
            <a:off x="5634787" y="384917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8682599" y="3771313"/>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p:cNvSpPr/>
              <p:nvPr/>
            </p:nvSpPr>
            <p:spPr>
              <a:xfrm>
                <a:off x="9641280" y="3664508"/>
                <a:ext cx="7027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𝑝</m:t>
                          </m:r>
                        </m:e>
                        <m:sub>
                          <m:r>
                            <a:rPr lang="en-US" i="1">
                              <a:latin typeface="Cambria Math" charset="0"/>
                            </a:rPr>
                            <m:t>𝑡</m:t>
                          </m:r>
                          <m:r>
                            <a:rPr lang="en-US" i="1">
                              <a:latin typeface="Cambria Math" charset="0"/>
                            </a:rPr>
                            <m:t>+1 </m:t>
                          </m:r>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9641280" y="3664508"/>
                <a:ext cx="702756" cy="369332"/>
              </a:xfrm>
              <a:prstGeom prst="rect">
                <a:avLst/>
              </a:prstGeom>
              <a:blipFill rotWithShape="0">
                <a:blip r:embed="rId4"/>
                <a:stretch>
                  <a:fillRect t="-39344" b="-93443"/>
                </a:stretch>
              </a:blipFill>
            </p:spPr>
            <p:txBody>
              <a:bodyPr/>
              <a:lstStyle/>
              <a:p>
                <a:r>
                  <a:rPr lang="en-US">
                    <a:noFill/>
                  </a:rPr>
                  <a:t> </a:t>
                </a:r>
              </a:p>
            </p:txBody>
          </p:sp>
        </mc:Fallback>
      </mc:AlternateContent>
    </p:spTree>
    <p:extLst>
      <p:ext uri="{BB962C8B-B14F-4D97-AF65-F5344CB8AC3E}">
        <p14:creationId xmlns:p14="http://schemas.microsoft.com/office/powerpoint/2010/main" val="11045401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DB032B-2F15-4343-9D3B-5E7ED274DADD}"/>
              </a:ext>
            </a:extLst>
          </p:cNvPr>
          <p:cNvSpPr>
            <a:spLocks noGrp="1"/>
          </p:cNvSpPr>
          <p:nvPr>
            <p:ph type="title"/>
          </p:nvPr>
        </p:nvSpPr>
        <p:spPr/>
        <p:txBody>
          <a:bodyPr/>
          <a:lstStyle/>
          <a:p>
            <a:endParaRPr lang="es-CL" dirty="0"/>
          </a:p>
        </p:txBody>
      </p:sp>
      <p:sp>
        <p:nvSpPr>
          <p:cNvPr id="3" name="Marcador de contenido 2">
            <a:extLst>
              <a:ext uri="{FF2B5EF4-FFF2-40B4-BE49-F238E27FC236}">
                <a16:creationId xmlns:a16="http://schemas.microsoft.com/office/drawing/2014/main" id="{69886C14-AB78-488B-B3ED-2C379A68705B}"/>
              </a:ext>
            </a:extLst>
          </p:cNvPr>
          <p:cNvSpPr>
            <a:spLocks noGrp="1"/>
          </p:cNvSpPr>
          <p:nvPr>
            <p:ph idx="1"/>
          </p:nvPr>
        </p:nvSpPr>
        <p:spPr/>
        <p:txBody>
          <a:bodyPr/>
          <a:lstStyle/>
          <a:p>
            <a:r>
              <a:rPr lang="es-CL" sz="16600" dirty="0"/>
              <a:t>ESTEBAN REYES</a:t>
            </a:r>
          </a:p>
        </p:txBody>
      </p:sp>
      <p:sp>
        <p:nvSpPr>
          <p:cNvPr id="4" name="Marcador de número de diapositiva 3">
            <a:extLst>
              <a:ext uri="{FF2B5EF4-FFF2-40B4-BE49-F238E27FC236}">
                <a16:creationId xmlns:a16="http://schemas.microsoft.com/office/drawing/2014/main" id="{1023F7C2-0302-4750-941F-5F664A54018A}"/>
              </a:ext>
            </a:extLst>
          </p:cNvPr>
          <p:cNvSpPr>
            <a:spLocks noGrp="1"/>
          </p:cNvSpPr>
          <p:nvPr>
            <p:ph type="sldNum" sz="quarter" idx="12"/>
          </p:nvPr>
        </p:nvSpPr>
        <p:spPr/>
        <p:txBody>
          <a:bodyPr/>
          <a:lstStyle/>
          <a:p>
            <a:fld id="{81B7CCDB-6D39-0547-B7B3-C80E39D6513A}" type="slidenum">
              <a:rPr lang="en-US" smtClean="0"/>
              <a:pPr/>
              <a:t>90</a:t>
            </a:fld>
            <a:endParaRPr lang="en-US" dirty="0"/>
          </a:p>
        </p:txBody>
      </p:sp>
    </p:spTree>
    <p:extLst>
      <p:ext uri="{BB962C8B-B14F-4D97-AF65-F5344CB8AC3E}">
        <p14:creationId xmlns:p14="http://schemas.microsoft.com/office/powerpoint/2010/main" val="14980744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60260"/>
            <a:ext cx="11493416" cy="767276"/>
          </a:xfrm>
        </p:spPr>
        <p:txBody>
          <a:bodyPr/>
          <a:lstStyle/>
          <a:p>
            <a:r>
              <a:rPr lang="en-US" dirty="0"/>
              <a:t>Blending Latent Variables [NEW @ER]</a:t>
            </a:r>
          </a:p>
        </p:txBody>
      </p:sp>
      <p:pic>
        <p:nvPicPr>
          <p:cNvPr id="27" name="Picture 3">
            <a:extLst>
              <a:ext uri="{FF2B5EF4-FFF2-40B4-BE49-F238E27FC236}">
                <a16:creationId xmlns:a16="http://schemas.microsoft.com/office/drawing/2014/main" id="{3F7EF02D-39D9-4C5E-8150-92E66E1BBD87}"/>
              </a:ext>
            </a:extLst>
          </p:cNvPr>
          <p:cNvPicPr>
            <a:picLocks noChangeAspect="1"/>
          </p:cNvPicPr>
          <p:nvPr/>
        </p:nvPicPr>
        <p:blipFill rotWithShape="1">
          <a:blip r:embed="rId3">
            <a:extLst>
              <a:ext uri="{28A0092B-C50C-407E-A947-70E740481C1C}">
                <a14:useLocalDpi xmlns:a14="http://schemas.microsoft.com/office/drawing/2010/main" val="0"/>
              </a:ext>
            </a:extLst>
          </a:blip>
          <a:srcRect l="71777" t="-2162" r="8791" b="78285"/>
          <a:stretch/>
        </p:blipFill>
        <p:spPr>
          <a:xfrm>
            <a:off x="4111703" y="1816145"/>
            <a:ext cx="1758751" cy="767276"/>
          </a:xfrm>
          <a:prstGeom prst="rect">
            <a:avLst/>
          </a:prstGeom>
        </p:spPr>
      </p:pic>
      <p:pic>
        <p:nvPicPr>
          <p:cNvPr id="28" name="Picture 3">
            <a:extLst>
              <a:ext uri="{FF2B5EF4-FFF2-40B4-BE49-F238E27FC236}">
                <a16:creationId xmlns:a16="http://schemas.microsoft.com/office/drawing/2014/main" id="{57FEDE17-5EEE-4D1A-8E53-F32F065CB546}"/>
              </a:ext>
            </a:extLst>
          </p:cNvPr>
          <p:cNvPicPr>
            <a:picLocks noChangeAspect="1"/>
          </p:cNvPicPr>
          <p:nvPr/>
        </p:nvPicPr>
        <p:blipFill rotWithShape="1">
          <a:blip r:embed="rId3">
            <a:extLst>
              <a:ext uri="{28A0092B-C50C-407E-A947-70E740481C1C}">
                <a14:useLocalDpi xmlns:a14="http://schemas.microsoft.com/office/drawing/2010/main" val="0"/>
              </a:ext>
            </a:extLst>
          </a:blip>
          <a:srcRect l="50857" t="23883" r="28858" b="50073"/>
          <a:stretch/>
        </p:blipFill>
        <p:spPr>
          <a:xfrm>
            <a:off x="3810233" y="2731765"/>
            <a:ext cx="1835902" cy="836937"/>
          </a:xfrm>
          <a:prstGeom prst="rect">
            <a:avLst/>
          </a:prstGeom>
        </p:spPr>
      </p:pic>
      <p:sp>
        <p:nvSpPr>
          <p:cNvPr id="5" name="Trapezoid 10">
            <a:extLst>
              <a:ext uri="{FF2B5EF4-FFF2-40B4-BE49-F238E27FC236}">
                <a16:creationId xmlns:a16="http://schemas.microsoft.com/office/drawing/2014/main" id="{8FB8083F-439F-498E-AA81-4B2F6F076C5F}"/>
              </a:ext>
            </a:extLst>
          </p:cNvPr>
          <p:cNvSpPr/>
          <p:nvPr/>
        </p:nvSpPr>
        <p:spPr>
          <a:xfrm rot="5400000" flipV="1">
            <a:off x="8792250" y="3031998"/>
            <a:ext cx="2146430" cy="91761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sp>
        <p:nvSpPr>
          <p:cNvPr id="7" name="Trapezoid 10">
            <a:extLst>
              <a:ext uri="{FF2B5EF4-FFF2-40B4-BE49-F238E27FC236}">
                <a16:creationId xmlns:a16="http://schemas.microsoft.com/office/drawing/2014/main" id="{642CC940-2DB2-46FE-A90F-E6E40F75F0AD}"/>
              </a:ext>
            </a:extLst>
          </p:cNvPr>
          <p:cNvSpPr/>
          <p:nvPr/>
        </p:nvSpPr>
        <p:spPr>
          <a:xfrm rot="16200000" flipH="1" flipV="1">
            <a:off x="1228782" y="3033606"/>
            <a:ext cx="2146430" cy="91440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9" name="Rectángulo 8">
            <a:extLst>
              <a:ext uri="{FF2B5EF4-FFF2-40B4-BE49-F238E27FC236}">
                <a16:creationId xmlns:a16="http://schemas.microsoft.com/office/drawing/2014/main" id="{C5767CAC-93DA-4409-9752-3CF4B526EF1F}"/>
              </a:ext>
            </a:extLst>
          </p:cNvPr>
          <p:cNvSpPr/>
          <p:nvPr/>
        </p:nvSpPr>
        <p:spPr>
          <a:xfrm>
            <a:off x="5695120" y="1628974"/>
            <a:ext cx="3474720" cy="3826413"/>
          </a:xfrm>
          <a:prstGeom prst="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7">
            <a:extLst>
              <a:ext uri="{FF2B5EF4-FFF2-40B4-BE49-F238E27FC236}">
                <a16:creationId xmlns:a16="http://schemas.microsoft.com/office/drawing/2014/main" id="{75471C91-6907-43BD-81A0-789B29243A94}"/>
              </a:ext>
            </a:extLst>
          </p:cNvPr>
          <p:cNvSpPr txBox="1"/>
          <p:nvPr/>
        </p:nvSpPr>
        <p:spPr>
          <a:xfrm>
            <a:off x="5791620" y="1105754"/>
            <a:ext cx="3281720" cy="523220"/>
          </a:xfrm>
          <a:prstGeom prst="rect">
            <a:avLst/>
          </a:prstGeom>
          <a:noFill/>
        </p:spPr>
        <p:txBody>
          <a:bodyPr wrap="square" rtlCol="0">
            <a:spAutoFit/>
          </a:bodyPr>
          <a:lstStyle/>
          <a:p>
            <a:pPr algn="ctr"/>
            <a:r>
              <a:rPr lang="en-US" sz="2800" dirty="0"/>
              <a:t>Latent Space</a:t>
            </a:r>
            <a:endParaRPr lang="en-US" sz="2800" i="1" dirty="0"/>
          </a:p>
        </p:txBody>
      </p:sp>
      <p:pic>
        <p:nvPicPr>
          <p:cNvPr id="11" name="Picture 4">
            <a:extLst>
              <a:ext uri="{FF2B5EF4-FFF2-40B4-BE49-F238E27FC236}">
                <a16:creationId xmlns:a16="http://schemas.microsoft.com/office/drawing/2014/main" id="{B5492FC1-0CED-4171-A0A8-6FFD665124D3}"/>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824429" y="3007054"/>
            <a:ext cx="914401" cy="967501"/>
          </a:xfrm>
          <a:prstGeom prst="rect">
            <a:avLst/>
          </a:prstGeom>
        </p:spPr>
      </p:pic>
      <p:cxnSp>
        <p:nvCxnSpPr>
          <p:cNvPr id="20" name="Straight Arrow Connector 24">
            <a:extLst>
              <a:ext uri="{FF2B5EF4-FFF2-40B4-BE49-F238E27FC236}">
                <a16:creationId xmlns:a16="http://schemas.microsoft.com/office/drawing/2014/main" id="{8357E5F4-CE4A-4BE0-BE18-5A16157A4168}"/>
              </a:ext>
            </a:extLst>
          </p:cNvPr>
          <p:cNvCxnSpPr/>
          <p:nvPr/>
        </p:nvCxnSpPr>
        <p:spPr>
          <a:xfrm flipV="1">
            <a:off x="2863460" y="2898253"/>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6">
            <a:extLst>
              <a:ext uri="{FF2B5EF4-FFF2-40B4-BE49-F238E27FC236}">
                <a16:creationId xmlns:a16="http://schemas.microsoft.com/office/drawing/2014/main" id="{7663EC45-4979-4427-95AC-41C2528EF079}"/>
              </a:ext>
            </a:extLst>
          </p:cNvPr>
          <p:cNvSpPr/>
          <p:nvPr/>
        </p:nvSpPr>
        <p:spPr>
          <a:xfrm>
            <a:off x="3417538" y="2024970"/>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22" name="Rectangle 29">
            <a:extLst>
              <a:ext uri="{FF2B5EF4-FFF2-40B4-BE49-F238E27FC236}">
                <a16:creationId xmlns:a16="http://schemas.microsoft.com/office/drawing/2014/main" id="{3926F3BB-EA7C-4C8B-8D46-66C95DFD8443}"/>
              </a:ext>
            </a:extLst>
          </p:cNvPr>
          <p:cNvSpPr/>
          <p:nvPr/>
        </p:nvSpPr>
        <p:spPr>
          <a:xfrm>
            <a:off x="3412674" y="3791651"/>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23" name="Straight Arrow Connector 30">
            <a:extLst>
              <a:ext uri="{FF2B5EF4-FFF2-40B4-BE49-F238E27FC236}">
                <a16:creationId xmlns:a16="http://schemas.microsoft.com/office/drawing/2014/main" id="{8E64302A-A018-4292-B980-CFFE03B6B1B2}"/>
              </a:ext>
            </a:extLst>
          </p:cNvPr>
          <p:cNvCxnSpPr/>
          <p:nvPr/>
        </p:nvCxnSpPr>
        <p:spPr>
          <a:xfrm>
            <a:off x="2865164" y="3636277"/>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2">
            <a:extLst>
              <a:ext uri="{FF2B5EF4-FFF2-40B4-BE49-F238E27FC236}">
                <a16:creationId xmlns:a16="http://schemas.microsoft.com/office/drawing/2014/main" id="{F6A71B2E-AE58-4208-8D0E-7963C9D780BF}"/>
              </a:ext>
            </a:extLst>
          </p:cNvPr>
          <p:cNvCxnSpPr>
            <a:cxnSpLocks/>
            <a:endCxn id="28" idx="2"/>
          </p:cNvCxnSpPr>
          <p:nvPr/>
        </p:nvCxnSpPr>
        <p:spPr>
          <a:xfrm flipV="1">
            <a:off x="3856435" y="3568702"/>
            <a:ext cx="871749" cy="451238"/>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33">
            <a:extLst>
              <a:ext uri="{FF2B5EF4-FFF2-40B4-BE49-F238E27FC236}">
                <a16:creationId xmlns:a16="http://schemas.microsoft.com/office/drawing/2014/main" id="{56F9D3A5-9A1C-4760-9D58-305A9F7235AC}"/>
              </a:ext>
            </a:extLst>
          </p:cNvPr>
          <p:cNvCxnSpPr>
            <a:cxnSpLocks/>
          </p:cNvCxnSpPr>
          <p:nvPr/>
        </p:nvCxnSpPr>
        <p:spPr>
          <a:xfrm>
            <a:off x="3859218" y="2898253"/>
            <a:ext cx="577147" cy="44412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6" name="Content Placeholder 3">
            <a:extLst>
              <a:ext uri="{FF2B5EF4-FFF2-40B4-BE49-F238E27FC236}">
                <a16:creationId xmlns:a16="http://schemas.microsoft.com/office/drawing/2014/main" id="{34762B13-0B39-4FE9-9CDA-DD9EF92FBF1C}"/>
              </a:ext>
            </a:extLst>
          </p:cNvPr>
          <p:cNvGraphicFramePr>
            <a:graphicFrameLocks noChangeAspect="1"/>
          </p:cNvGraphicFramePr>
          <p:nvPr>
            <p:extLst/>
          </p:nvPr>
        </p:nvGraphicFramePr>
        <p:xfrm>
          <a:off x="2955007" y="4952849"/>
          <a:ext cx="1316037" cy="468492"/>
        </p:xfrm>
        <a:graphic>
          <a:graphicData uri="http://schemas.openxmlformats.org/presentationml/2006/ole">
            <mc:AlternateContent xmlns:mc="http://schemas.openxmlformats.org/markup-compatibility/2006">
              <mc:Choice xmlns:v="urn:schemas-microsoft-com:vml" Requires="v">
                <p:oleObj spid="_x0000_s66564" name="Equation" r:id="rId5" imgW="533400" imgH="190500" progId="Equation.3">
                  <p:embed/>
                </p:oleObj>
              </mc:Choice>
              <mc:Fallback>
                <p:oleObj name="Equation" r:id="rId5" imgW="533400" imgH="190500" progId="Equation.3">
                  <p:embed/>
                  <p:pic>
                    <p:nvPicPr>
                      <p:cNvPr id="26" name="Content Placeholder 3">
                        <a:extLst>
                          <a:ext uri="{FF2B5EF4-FFF2-40B4-BE49-F238E27FC236}">
                            <a16:creationId xmlns:a16="http://schemas.microsoft.com/office/drawing/2014/main" id="{34762B13-0B39-4FE9-9CDA-DD9EF92FBF1C}"/>
                          </a:ext>
                        </a:extLst>
                      </p:cNvPr>
                      <p:cNvPicPr/>
                      <p:nvPr/>
                    </p:nvPicPr>
                    <p:blipFill>
                      <a:blip r:embed="rId6"/>
                      <a:stretch>
                        <a:fillRect/>
                      </a:stretch>
                    </p:blipFill>
                    <p:spPr>
                      <a:xfrm>
                        <a:off x="2955007" y="4952849"/>
                        <a:ext cx="1316037" cy="468492"/>
                      </a:xfrm>
                      <a:prstGeom prst="rect">
                        <a:avLst/>
                      </a:prstGeom>
                    </p:spPr>
                  </p:pic>
                </p:oleObj>
              </mc:Fallback>
            </mc:AlternateContent>
          </a:graphicData>
        </a:graphic>
      </p:graphicFrame>
      <p:graphicFrame>
        <p:nvGraphicFramePr>
          <p:cNvPr id="33" name="Content Placeholder 3">
            <a:extLst>
              <a:ext uri="{FF2B5EF4-FFF2-40B4-BE49-F238E27FC236}">
                <a16:creationId xmlns:a16="http://schemas.microsoft.com/office/drawing/2014/main" id="{4907A32F-2B40-497A-B62B-0380AD197925}"/>
              </a:ext>
            </a:extLst>
          </p:cNvPr>
          <p:cNvGraphicFramePr>
            <a:graphicFrameLocks noChangeAspect="1"/>
          </p:cNvGraphicFramePr>
          <p:nvPr>
            <p:extLst/>
          </p:nvPr>
        </p:nvGraphicFramePr>
        <p:xfrm>
          <a:off x="3168728" y="1584706"/>
          <a:ext cx="942975" cy="425450"/>
        </p:xfrm>
        <a:graphic>
          <a:graphicData uri="http://schemas.openxmlformats.org/presentationml/2006/ole">
            <mc:AlternateContent xmlns:mc="http://schemas.openxmlformats.org/markup-compatibility/2006">
              <mc:Choice xmlns:v="urn:schemas-microsoft-com:vml" Requires="v">
                <p:oleObj spid="_x0000_s66565" name="Equation" r:id="rId7" imgW="393700" imgH="177800" progId="Equation.3">
                  <p:embed/>
                </p:oleObj>
              </mc:Choice>
              <mc:Fallback>
                <p:oleObj name="Equation" r:id="rId7" imgW="393700" imgH="177800" progId="Equation.3">
                  <p:embed/>
                  <p:pic>
                    <p:nvPicPr>
                      <p:cNvPr id="33" name="Content Placeholder 3">
                        <a:extLst>
                          <a:ext uri="{FF2B5EF4-FFF2-40B4-BE49-F238E27FC236}">
                            <a16:creationId xmlns:a16="http://schemas.microsoft.com/office/drawing/2014/main" id="{4907A32F-2B40-497A-B62B-0380AD197925}"/>
                          </a:ext>
                        </a:extLst>
                      </p:cNvPr>
                      <p:cNvPicPr/>
                      <p:nvPr/>
                    </p:nvPicPr>
                    <p:blipFill>
                      <a:blip r:embed="rId8"/>
                      <a:stretch>
                        <a:fillRect/>
                      </a:stretch>
                    </p:blipFill>
                    <p:spPr>
                      <a:xfrm>
                        <a:off x="3168728" y="1584706"/>
                        <a:ext cx="942975" cy="425450"/>
                      </a:xfrm>
                      <a:prstGeom prst="rect">
                        <a:avLst/>
                      </a:prstGeom>
                    </p:spPr>
                  </p:pic>
                </p:oleObj>
              </mc:Fallback>
            </mc:AlternateContent>
          </a:graphicData>
        </a:graphic>
      </p:graphicFrame>
      <p:cxnSp>
        <p:nvCxnSpPr>
          <p:cNvPr id="15" name="Conector recto de flecha 14">
            <a:extLst>
              <a:ext uri="{FF2B5EF4-FFF2-40B4-BE49-F238E27FC236}">
                <a16:creationId xmlns:a16="http://schemas.microsoft.com/office/drawing/2014/main" id="{9AC13B83-1DF7-4E7E-A6EC-0E618D2E1373}"/>
              </a:ext>
            </a:extLst>
          </p:cNvPr>
          <p:cNvCxnSpPr/>
          <p:nvPr/>
        </p:nvCxnSpPr>
        <p:spPr>
          <a:xfrm>
            <a:off x="4965935" y="2583421"/>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Elipse 15">
            <a:extLst>
              <a:ext uri="{FF2B5EF4-FFF2-40B4-BE49-F238E27FC236}">
                <a16:creationId xmlns:a16="http://schemas.microsoft.com/office/drawing/2014/main" id="{EB55AFA4-2F86-4593-9E8A-F61E75F96A3A}"/>
              </a:ext>
            </a:extLst>
          </p:cNvPr>
          <p:cNvSpPr/>
          <p:nvPr/>
        </p:nvSpPr>
        <p:spPr>
          <a:xfrm>
            <a:off x="4906655" y="3476515"/>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252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60260"/>
            <a:ext cx="11493416" cy="767276"/>
          </a:xfrm>
        </p:spPr>
        <p:txBody>
          <a:bodyPr/>
          <a:lstStyle/>
          <a:p>
            <a:r>
              <a:rPr lang="en-US" dirty="0"/>
              <a:t>Blending Latent Variables [NEW @ER]</a:t>
            </a:r>
          </a:p>
        </p:txBody>
      </p:sp>
      <p:pic>
        <p:nvPicPr>
          <p:cNvPr id="27" name="Picture 3">
            <a:extLst>
              <a:ext uri="{FF2B5EF4-FFF2-40B4-BE49-F238E27FC236}">
                <a16:creationId xmlns:a16="http://schemas.microsoft.com/office/drawing/2014/main" id="{3F7EF02D-39D9-4C5E-8150-92E66E1BBD87}"/>
              </a:ext>
            </a:extLst>
          </p:cNvPr>
          <p:cNvPicPr>
            <a:picLocks noChangeAspect="1"/>
          </p:cNvPicPr>
          <p:nvPr/>
        </p:nvPicPr>
        <p:blipFill rotWithShape="1">
          <a:blip r:embed="rId3">
            <a:extLst>
              <a:ext uri="{28A0092B-C50C-407E-A947-70E740481C1C}">
                <a14:useLocalDpi xmlns:a14="http://schemas.microsoft.com/office/drawing/2010/main" val="0"/>
              </a:ext>
            </a:extLst>
          </a:blip>
          <a:srcRect l="71777" t="-2162" r="8791" b="78285"/>
          <a:stretch/>
        </p:blipFill>
        <p:spPr>
          <a:xfrm>
            <a:off x="4111703" y="1816145"/>
            <a:ext cx="1758751" cy="767276"/>
          </a:xfrm>
          <a:prstGeom prst="rect">
            <a:avLst/>
          </a:prstGeom>
        </p:spPr>
      </p:pic>
      <p:pic>
        <p:nvPicPr>
          <p:cNvPr id="28" name="Picture 3">
            <a:extLst>
              <a:ext uri="{FF2B5EF4-FFF2-40B4-BE49-F238E27FC236}">
                <a16:creationId xmlns:a16="http://schemas.microsoft.com/office/drawing/2014/main" id="{57FEDE17-5EEE-4D1A-8E53-F32F065CB546}"/>
              </a:ext>
            </a:extLst>
          </p:cNvPr>
          <p:cNvPicPr>
            <a:picLocks noChangeAspect="1"/>
          </p:cNvPicPr>
          <p:nvPr/>
        </p:nvPicPr>
        <p:blipFill rotWithShape="1">
          <a:blip r:embed="rId3">
            <a:extLst>
              <a:ext uri="{28A0092B-C50C-407E-A947-70E740481C1C}">
                <a14:useLocalDpi xmlns:a14="http://schemas.microsoft.com/office/drawing/2010/main" val="0"/>
              </a:ext>
            </a:extLst>
          </a:blip>
          <a:srcRect l="50857" t="23883" r="28858" b="50073"/>
          <a:stretch/>
        </p:blipFill>
        <p:spPr>
          <a:xfrm>
            <a:off x="3810233" y="2731765"/>
            <a:ext cx="1835902" cy="836937"/>
          </a:xfrm>
          <a:prstGeom prst="rect">
            <a:avLst/>
          </a:prstGeom>
        </p:spPr>
      </p:pic>
      <p:sp>
        <p:nvSpPr>
          <p:cNvPr id="5" name="Trapezoid 10">
            <a:extLst>
              <a:ext uri="{FF2B5EF4-FFF2-40B4-BE49-F238E27FC236}">
                <a16:creationId xmlns:a16="http://schemas.microsoft.com/office/drawing/2014/main" id="{8FB8083F-439F-498E-AA81-4B2F6F076C5F}"/>
              </a:ext>
            </a:extLst>
          </p:cNvPr>
          <p:cNvSpPr/>
          <p:nvPr/>
        </p:nvSpPr>
        <p:spPr>
          <a:xfrm rot="5400000" flipV="1">
            <a:off x="8792250" y="3031998"/>
            <a:ext cx="2146430" cy="91761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sp>
        <p:nvSpPr>
          <p:cNvPr id="7" name="Trapezoid 10">
            <a:extLst>
              <a:ext uri="{FF2B5EF4-FFF2-40B4-BE49-F238E27FC236}">
                <a16:creationId xmlns:a16="http://schemas.microsoft.com/office/drawing/2014/main" id="{642CC940-2DB2-46FE-A90F-E6E40F75F0AD}"/>
              </a:ext>
            </a:extLst>
          </p:cNvPr>
          <p:cNvSpPr/>
          <p:nvPr/>
        </p:nvSpPr>
        <p:spPr>
          <a:xfrm rot="16200000" flipH="1" flipV="1">
            <a:off x="1228782" y="3033606"/>
            <a:ext cx="2146430" cy="91440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9" name="Rectángulo 8">
            <a:extLst>
              <a:ext uri="{FF2B5EF4-FFF2-40B4-BE49-F238E27FC236}">
                <a16:creationId xmlns:a16="http://schemas.microsoft.com/office/drawing/2014/main" id="{C5767CAC-93DA-4409-9752-3CF4B526EF1F}"/>
              </a:ext>
            </a:extLst>
          </p:cNvPr>
          <p:cNvSpPr/>
          <p:nvPr/>
        </p:nvSpPr>
        <p:spPr>
          <a:xfrm>
            <a:off x="5695120" y="1628974"/>
            <a:ext cx="3474720" cy="3826413"/>
          </a:xfrm>
          <a:prstGeom prst="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7">
            <a:extLst>
              <a:ext uri="{FF2B5EF4-FFF2-40B4-BE49-F238E27FC236}">
                <a16:creationId xmlns:a16="http://schemas.microsoft.com/office/drawing/2014/main" id="{75471C91-6907-43BD-81A0-789B29243A94}"/>
              </a:ext>
            </a:extLst>
          </p:cNvPr>
          <p:cNvSpPr txBox="1"/>
          <p:nvPr/>
        </p:nvSpPr>
        <p:spPr>
          <a:xfrm>
            <a:off x="5791620" y="1105754"/>
            <a:ext cx="3281720" cy="523220"/>
          </a:xfrm>
          <a:prstGeom prst="rect">
            <a:avLst/>
          </a:prstGeom>
          <a:noFill/>
        </p:spPr>
        <p:txBody>
          <a:bodyPr wrap="square" rtlCol="0">
            <a:spAutoFit/>
          </a:bodyPr>
          <a:lstStyle/>
          <a:p>
            <a:pPr algn="ctr"/>
            <a:r>
              <a:rPr lang="en-US" sz="2800" dirty="0"/>
              <a:t>Latent Space</a:t>
            </a:r>
            <a:endParaRPr lang="en-US" sz="2800" i="1" dirty="0"/>
          </a:p>
        </p:txBody>
      </p:sp>
      <p:pic>
        <p:nvPicPr>
          <p:cNvPr id="11" name="Picture 4">
            <a:extLst>
              <a:ext uri="{FF2B5EF4-FFF2-40B4-BE49-F238E27FC236}">
                <a16:creationId xmlns:a16="http://schemas.microsoft.com/office/drawing/2014/main" id="{B5492FC1-0CED-4171-A0A8-6FFD665124D3}"/>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824429" y="3007054"/>
            <a:ext cx="914401" cy="967501"/>
          </a:xfrm>
          <a:prstGeom prst="rect">
            <a:avLst/>
          </a:prstGeom>
        </p:spPr>
      </p:pic>
      <p:cxnSp>
        <p:nvCxnSpPr>
          <p:cNvPr id="20" name="Straight Arrow Connector 24">
            <a:extLst>
              <a:ext uri="{FF2B5EF4-FFF2-40B4-BE49-F238E27FC236}">
                <a16:creationId xmlns:a16="http://schemas.microsoft.com/office/drawing/2014/main" id="{8357E5F4-CE4A-4BE0-BE18-5A16157A4168}"/>
              </a:ext>
            </a:extLst>
          </p:cNvPr>
          <p:cNvCxnSpPr/>
          <p:nvPr/>
        </p:nvCxnSpPr>
        <p:spPr>
          <a:xfrm flipV="1">
            <a:off x="2863460" y="2898253"/>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6">
            <a:extLst>
              <a:ext uri="{FF2B5EF4-FFF2-40B4-BE49-F238E27FC236}">
                <a16:creationId xmlns:a16="http://schemas.microsoft.com/office/drawing/2014/main" id="{7663EC45-4979-4427-95AC-41C2528EF079}"/>
              </a:ext>
            </a:extLst>
          </p:cNvPr>
          <p:cNvSpPr/>
          <p:nvPr/>
        </p:nvSpPr>
        <p:spPr>
          <a:xfrm>
            <a:off x="3417538" y="2024970"/>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22" name="Rectangle 29">
            <a:extLst>
              <a:ext uri="{FF2B5EF4-FFF2-40B4-BE49-F238E27FC236}">
                <a16:creationId xmlns:a16="http://schemas.microsoft.com/office/drawing/2014/main" id="{3926F3BB-EA7C-4C8B-8D46-66C95DFD8443}"/>
              </a:ext>
            </a:extLst>
          </p:cNvPr>
          <p:cNvSpPr/>
          <p:nvPr/>
        </p:nvSpPr>
        <p:spPr>
          <a:xfrm>
            <a:off x="3412674" y="3791651"/>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23" name="Straight Arrow Connector 30">
            <a:extLst>
              <a:ext uri="{FF2B5EF4-FFF2-40B4-BE49-F238E27FC236}">
                <a16:creationId xmlns:a16="http://schemas.microsoft.com/office/drawing/2014/main" id="{8E64302A-A018-4292-B980-CFFE03B6B1B2}"/>
              </a:ext>
            </a:extLst>
          </p:cNvPr>
          <p:cNvCxnSpPr/>
          <p:nvPr/>
        </p:nvCxnSpPr>
        <p:spPr>
          <a:xfrm>
            <a:off x="2865164" y="3636277"/>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2">
            <a:extLst>
              <a:ext uri="{FF2B5EF4-FFF2-40B4-BE49-F238E27FC236}">
                <a16:creationId xmlns:a16="http://schemas.microsoft.com/office/drawing/2014/main" id="{F6A71B2E-AE58-4208-8D0E-7963C9D780BF}"/>
              </a:ext>
            </a:extLst>
          </p:cNvPr>
          <p:cNvCxnSpPr>
            <a:cxnSpLocks/>
            <a:endCxn id="28" idx="2"/>
          </p:cNvCxnSpPr>
          <p:nvPr/>
        </p:nvCxnSpPr>
        <p:spPr>
          <a:xfrm flipV="1">
            <a:off x="3856435" y="3568702"/>
            <a:ext cx="871749" cy="451238"/>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33">
            <a:extLst>
              <a:ext uri="{FF2B5EF4-FFF2-40B4-BE49-F238E27FC236}">
                <a16:creationId xmlns:a16="http://schemas.microsoft.com/office/drawing/2014/main" id="{56F9D3A5-9A1C-4760-9D58-305A9F7235AC}"/>
              </a:ext>
            </a:extLst>
          </p:cNvPr>
          <p:cNvCxnSpPr>
            <a:cxnSpLocks/>
          </p:cNvCxnSpPr>
          <p:nvPr/>
        </p:nvCxnSpPr>
        <p:spPr>
          <a:xfrm>
            <a:off x="3859218" y="2898253"/>
            <a:ext cx="577147" cy="44412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6" name="Content Placeholder 3">
            <a:extLst>
              <a:ext uri="{FF2B5EF4-FFF2-40B4-BE49-F238E27FC236}">
                <a16:creationId xmlns:a16="http://schemas.microsoft.com/office/drawing/2014/main" id="{34762B13-0B39-4FE9-9CDA-DD9EF92FBF1C}"/>
              </a:ext>
            </a:extLst>
          </p:cNvPr>
          <p:cNvGraphicFramePr>
            <a:graphicFrameLocks noChangeAspect="1"/>
          </p:cNvGraphicFramePr>
          <p:nvPr>
            <p:extLst/>
          </p:nvPr>
        </p:nvGraphicFramePr>
        <p:xfrm>
          <a:off x="2955007" y="4952849"/>
          <a:ext cx="1316037" cy="468492"/>
        </p:xfrm>
        <a:graphic>
          <a:graphicData uri="http://schemas.openxmlformats.org/presentationml/2006/ole">
            <mc:AlternateContent xmlns:mc="http://schemas.openxmlformats.org/markup-compatibility/2006">
              <mc:Choice xmlns:v="urn:schemas-microsoft-com:vml" Requires="v">
                <p:oleObj spid="_x0000_s67588" name="Equation" r:id="rId5" imgW="533400" imgH="190500" progId="Equation.3">
                  <p:embed/>
                </p:oleObj>
              </mc:Choice>
              <mc:Fallback>
                <p:oleObj name="Equation" r:id="rId5" imgW="533400" imgH="190500" progId="Equation.3">
                  <p:embed/>
                  <p:pic>
                    <p:nvPicPr>
                      <p:cNvPr id="26" name="Content Placeholder 3">
                        <a:extLst>
                          <a:ext uri="{FF2B5EF4-FFF2-40B4-BE49-F238E27FC236}">
                            <a16:creationId xmlns:a16="http://schemas.microsoft.com/office/drawing/2014/main" id="{34762B13-0B39-4FE9-9CDA-DD9EF92FBF1C}"/>
                          </a:ext>
                        </a:extLst>
                      </p:cNvPr>
                      <p:cNvPicPr/>
                      <p:nvPr/>
                    </p:nvPicPr>
                    <p:blipFill>
                      <a:blip r:embed="rId6"/>
                      <a:stretch>
                        <a:fillRect/>
                      </a:stretch>
                    </p:blipFill>
                    <p:spPr>
                      <a:xfrm>
                        <a:off x="2955007" y="4952849"/>
                        <a:ext cx="1316037" cy="468492"/>
                      </a:xfrm>
                      <a:prstGeom prst="rect">
                        <a:avLst/>
                      </a:prstGeom>
                    </p:spPr>
                  </p:pic>
                </p:oleObj>
              </mc:Fallback>
            </mc:AlternateContent>
          </a:graphicData>
        </a:graphic>
      </p:graphicFrame>
      <p:graphicFrame>
        <p:nvGraphicFramePr>
          <p:cNvPr id="33" name="Content Placeholder 3">
            <a:extLst>
              <a:ext uri="{FF2B5EF4-FFF2-40B4-BE49-F238E27FC236}">
                <a16:creationId xmlns:a16="http://schemas.microsoft.com/office/drawing/2014/main" id="{4907A32F-2B40-497A-B62B-0380AD197925}"/>
              </a:ext>
            </a:extLst>
          </p:cNvPr>
          <p:cNvGraphicFramePr>
            <a:graphicFrameLocks noChangeAspect="1"/>
          </p:cNvGraphicFramePr>
          <p:nvPr>
            <p:extLst/>
          </p:nvPr>
        </p:nvGraphicFramePr>
        <p:xfrm>
          <a:off x="3168728" y="1584706"/>
          <a:ext cx="942975" cy="425450"/>
        </p:xfrm>
        <a:graphic>
          <a:graphicData uri="http://schemas.openxmlformats.org/presentationml/2006/ole">
            <mc:AlternateContent xmlns:mc="http://schemas.openxmlformats.org/markup-compatibility/2006">
              <mc:Choice xmlns:v="urn:schemas-microsoft-com:vml" Requires="v">
                <p:oleObj spid="_x0000_s67589" name="Equation" r:id="rId7" imgW="393700" imgH="177800" progId="Equation.3">
                  <p:embed/>
                </p:oleObj>
              </mc:Choice>
              <mc:Fallback>
                <p:oleObj name="Equation" r:id="rId7" imgW="393700" imgH="177800" progId="Equation.3">
                  <p:embed/>
                  <p:pic>
                    <p:nvPicPr>
                      <p:cNvPr id="33" name="Content Placeholder 3">
                        <a:extLst>
                          <a:ext uri="{FF2B5EF4-FFF2-40B4-BE49-F238E27FC236}">
                            <a16:creationId xmlns:a16="http://schemas.microsoft.com/office/drawing/2014/main" id="{4907A32F-2B40-497A-B62B-0380AD197925}"/>
                          </a:ext>
                        </a:extLst>
                      </p:cNvPr>
                      <p:cNvPicPr/>
                      <p:nvPr/>
                    </p:nvPicPr>
                    <p:blipFill>
                      <a:blip r:embed="rId8"/>
                      <a:stretch>
                        <a:fillRect/>
                      </a:stretch>
                    </p:blipFill>
                    <p:spPr>
                      <a:xfrm>
                        <a:off x="3168728" y="1584706"/>
                        <a:ext cx="942975" cy="425450"/>
                      </a:xfrm>
                      <a:prstGeom prst="rect">
                        <a:avLst/>
                      </a:prstGeom>
                    </p:spPr>
                  </p:pic>
                </p:oleObj>
              </mc:Fallback>
            </mc:AlternateContent>
          </a:graphicData>
        </a:graphic>
      </p:graphicFrame>
      <p:cxnSp>
        <p:nvCxnSpPr>
          <p:cNvPr id="15" name="Conector recto de flecha 14">
            <a:extLst>
              <a:ext uri="{FF2B5EF4-FFF2-40B4-BE49-F238E27FC236}">
                <a16:creationId xmlns:a16="http://schemas.microsoft.com/office/drawing/2014/main" id="{9AC13B83-1DF7-4E7E-A6EC-0E618D2E1373}"/>
              </a:ext>
            </a:extLst>
          </p:cNvPr>
          <p:cNvCxnSpPr/>
          <p:nvPr/>
        </p:nvCxnSpPr>
        <p:spPr>
          <a:xfrm>
            <a:off x="4965935" y="2583421"/>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Elipse 15">
            <a:extLst>
              <a:ext uri="{FF2B5EF4-FFF2-40B4-BE49-F238E27FC236}">
                <a16:creationId xmlns:a16="http://schemas.microsoft.com/office/drawing/2014/main" id="{EB55AFA4-2F86-4593-9E8A-F61E75F96A3A}"/>
              </a:ext>
            </a:extLst>
          </p:cNvPr>
          <p:cNvSpPr/>
          <p:nvPr/>
        </p:nvSpPr>
        <p:spPr>
          <a:xfrm>
            <a:off x="4906655" y="3476515"/>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Elipse 33">
            <a:extLst>
              <a:ext uri="{FF2B5EF4-FFF2-40B4-BE49-F238E27FC236}">
                <a16:creationId xmlns:a16="http://schemas.microsoft.com/office/drawing/2014/main" id="{4C910D88-19BF-4C95-8965-2A8C46DD61A0}"/>
              </a:ext>
            </a:extLst>
          </p:cNvPr>
          <p:cNvSpPr/>
          <p:nvPr/>
        </p:nvSpPr>
        <p:spPr>
          <a:xfrm>
            <a:off x="6607112" y="230546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Conector: curvado 17">
            <a:extLst>
              <a:ext uri="{FF2B5EF4-FFF2-40B4-BE49-F238E27FC236}">
                <a16:creationId xmlns:a16="http://schemas.microsoft.com/office/drawing/2014/main" id="{28F40616-D0B8-4618-9E69-23F1D636FFBF}"/>
              </a:ext>
            </a:extLst>
          </p:cNvPr>
          <p:cNvCxnSpPr>
            <a:stCxn id="16" idx="5"/>
            <a:endCxn id="34" idx="4"/>
          </p:cNvCxnSpPr>
          <p:nvPr/>
        </p:nvCxnSpPr>
        <p:spPr>
          <a:xfrm rot="5400000" flipH="1" flipV="1">
            <a:off x="5259806" y="2165639"/>
            <a:ext cx="1154634" cy="1658539"/>
          </a:xfrm>
          <a:prstGeom prst="curvedConnector3">
            <a:avLst>
              <a:gd name="adj1" fmla="val -2122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5" name="Picture 4">
            <a:extLst>
              <a:ext uri="{FF2B5EF4-FFF2-40B4-BE49-F238E27FC236}">
                <a16:creationId xmlns:a16="http://schemas.microsoft.com/office/drawing/2014/main" id="{125C5CBE-C0A7-4B65-86E6-878D35301D15}"/>
              </a:ext>
            </a:extLst>
          </p:cNvPr>
          <p:cNvPicPr>
            <a:picLocks noChangeAspect="1"/>
          </p:cNvPicPr>
          <p:nvPr/>
        </p:nvPicPr>
        <p:blipFill rotWithShape="1">
          <a:blip r:embed="rId4">
            <a:extLst>
              <a:ext uri="{28A0092B-C50C-407E-A947-70E740481C1C}">
                <a14:useLocalDpi xmlns:a14="http://schemas.microsoft.com/office/drawing/2010/main" val="0"/>
              </a:ext>
            </a:extLst>
          </a:blip>
          <a:srcRect l="20230" t="54323" r="59843" b="1690"/>
          <a:stretch/>
        </p:blipFill>
        <p:spPr>
          <a:xfrm>
            <a:off x="10428803" y="3048369"/>
            <a:ext cx="938768" cy="884869"/>
          </a:xfrm>
          <a:prstGeom prst="rect">
            <a:avLst/>
          </a:prstGeom>
        </p:spPr>
      </p:pic>
      <p:pic>
        <p:nvPicPr>
          <p:cNvPr id="29" name="Picture 4">
            <a:extLst>
              <a:ext uri="{FF2B5EF4-FFF2-40B4-BE49-F238E27FC236}">
                <a16:creationId xmlns:a16="http://schemas.microsoft.com/office/drawing/2014/main" id="{2255D6F2-9B6A-49A8-AB7D-1C4E6BBFC265}"/>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742017" y="2071518"/>
            <a:ext cx="254752" cy="269546"/>
          </a:xfrm>
          <a:prstGeom prst="rect">
            <a:avLst/>
          </a:prstGeom>
        </p:spPr>
      </p:pic>
    </p:spTree>
    <p:extLst>
      <p:ext uri="{BB962C8B-B14F-4D97-AF65-F5344CB8AC3E}">
        <p14:creationId xmlns:p14="http://schemas.microsoft.com/office/powerpoint/2010/main" val="3114689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60260"/>
            <a:ext cx="11493416" cy="767276"/>
          </a:xfrm>
        </p:spPr>
        <p:txBody>
          <a:bodyPr/>
          <a:lstStyle/>
          <a:p>
            <a:r>
              <a:rPr lang="en-US" dirty="0"/>
              <a:t>Blending Latent Variables [NEW @ER]</a:t>
            </a:r>
          </a:p>
        </p:txBody>
      </p:sp>
      <p:pic>
        <p:nvPicPr>
          <p:cNvPr id="27" name="Picture 3">
            <a:extLst>
              <a:ext uri="{FF2B5EF4-FFF2-40B4-BE49-F238E27FC236}">
                <a16:creationId xmlns:a16="http://schemas.microsoft.com/office/drawing/2014/main" id="{3F7EF02D-39D9-4C5E-8150-92E66E1BBD87}"/>
              </a:ext>
            </a:extLst>
          </p:cNvPr>
          <p:cNvPicPr>
            <a:picLocks noChangeAspect="1"/>
          </p:cNvPicPr>
          <p:nvPr/>
        </p:nvPicPr>
        <p:blipFill rotWithShape="1">
          <a:blip r:embed="rId3">
            <a:extLst>
              <a:ext uri="{28A0092B-C50C-407E-A947-70E740481C1C}">
                <a14:useLocalDpi xmlns:a14="http://schemas.microsoft.com/office/drawing/2010/main" val="0"/>
              </a:ext>
            </a:extLst>
          </a:blip>
          <a:srcRect l="71777" t="-2162" r="8791" b="78285"/>
          <a:stretch/>
        </p:blipFill>
        <p:spPr>
          <a:xfrm>
            <a:off x="4111703" y="1816145"/>
            <a:ext cx="1758751" cy="767276"/>
          </a:xfrm>
          <a:prstGeom prst="rect">
            <a:avLst/>
          </a:prstGeom>
        </p:spPr>
      </p:pic>
      <p:pic>
        <p:nvPicPr>
          <p:cNvPr id="28" name="Picture 3">
            <a:extLst>
              <a:ext uri="{FF2B5EF4-FFF2-40B4-BE49-F238E27FC236}">
                <a16:creationId xmlns:a16="http://schemas.microsoft.com/office/drawing/2014/main" id="{57FEDE17-5EEE-4D1A-8E53-F32F065CB546}"/>
              </a:ext>
            </a:extLst>
          </p:cNvPr>
          <p:cNvPicPr>
            <a:picLocks noChangeAspect="1"/>
          </p:cNvPicPr>
          <p:nvPr/>
        </p:nvPicPr>
        <p:blipFill rotWithShape="1">
          <a:blip r:embed="rId3">
            <a:extLst>
              <a:ext uri="{28A0092B-C50C-407E-A947-70E740481C1C}">
                <a14:useLocalDpi xmlns:a14="http://schemas.microsoft.com/office/drawing/2010/main" val="0"/>
              </a:ext>
            </a:extLst>
          </a:blip>
          <a:srcRect l="50857" t="23883" r="28858" b="50073"/>
          <a:stretch/>
        </p:blipFill>
        <p:spPr>
          <a:xfrm>
            <a:off x="3810233" y="2731765"/>
            <a:ext cx="1835902" cy="836937"/>
          </a:xfrm>
          <a:prstGeom prst="rect">
            <a:avLst/>
          </a:prstGeom>
        </p:spPr>
      </p:pic>
      <p:sp>
        <p:nvSpPr>
          <p:cNvPr id="5" name="Trapezoid 10">
            <a:extLst>
              <a:ext uri="{FF2B5EF4-FFF2-40B4-BE49-F238E27FC236}">
                <a16:creationId xmlns:a16="http://schemas.microsoft.com/office/drawing/2014/main" id="{8FB8083F-439F-498E-AA81-4B2F6F076C5F}"/>
              </a:ext>
            </a:extLst>
          </p:cNvPr>
          <p:cNvSpPr/>
          <p:nvPr/>
        </p:nvSpPr>
        <p:spPr>
          <a:xfrm rot="5400000" flipV="1">
            <a:off x="8792250" y="3031998"/>
            <a:ext cx="2146430" cy="91761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sp>
        <p:nvSpPr>
          <p:cNvPr id="7" name="Trapezoid 10">
            <a:extLst>
              <a:ext uri="{FF2B5EF4-FFF2-40B4-BE49-F238E27FC236}">
                <a16:creationId xmlns:a16="http://schemas.microsoft.com/office/drawing/2014/main" id="{642CC940-2DB2-46FE-A90F-E6E40F75F0AD}"/>
              </a:ext>
            </a:extLst>
          </p:cNvPr>
          <p:cNvSpPr/>
          <p:nvPr/>
        </p:nvSpPr>
        <p:spPr>
          <a:xfrm rot="16200000" flipH="1" flipV="1">
            <a:off x="1228782" y="3033606"/>
            <a:ext cx="2146430" cy="91440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9" name="Rectángulo 8">
            <a:extLst>
              <a:ext uri="{FF2B5EF4-FFF2-40B4-BE49-F238E27FC236}">
                <a16:creationId xmlns:a16="http://schemas.microsoft.com/office/drawing/2014/main" id="{C5767CAC-93DA-4409-9752-3CF4B526EF1F}"/>
              </a:ext>
            </a:extLst>
          </p:cNvPr>
          <p:cNvSpPr/>
          <p:nvPr/>
        </p:nvSpPr>
        <p:spPr>
          <a:xfrm>
            <a:off x="5695120" y="1628974"/>
            <a:ext cx="3474720" cy="3826413"/>
          </a:xfrm>
          <a:prstGeom prst="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7">
            <a:extLst>
              <a:ext uri="{FF2B5EF4-FFF2-40B4-BE49-F238E27FC236}">
                <a16:creationId xmlns:a16="http://schemas.microsoft.com/office/drawing/2014/main" id="{75471C91-6907-43BD-81A0-789B29243A94}"/>
              </a:ext>
            </a:extLst>
          </p:cNvPr>
          <p:cNvSpPr txBox="1"/>
          <p:nvPr/>
        </p:nvSpPr>
        <p:spPr>
          <a:xfrm>
            <a:off x="5791620" y="1105754"/>
            <a:ext cx="3281720" cy="523220"/>
          </a:xfrm>
          <a:prstGeom prst="rect">
            <a:avLst/>
          </a:prstGeom>
          <a:noFill/>
        </p:spPr>
        <p:txBody>
          <a:bodyPr wrap="square" rtlCol="0">
            <a:spAutoFit/>
          </a:bodyPr>
          <a:lstStyle/>
          <a:p>
            <a:pPr algn="ctr"/>
            <a:r>
              <a:rPr lang="en-US" sz="2800" dirty="0"/>
              <a:t>Latent Space</a:t>
            </a:r>
            <a:endParaRPr lang="en-US" sz="2800" i="1" dirty="0"/>
          </a:p>
        </p:txBody>
      </p:sp>
      <p:pic>
        <p:nvPicPr>
          <p:cNvPr id="11" name="Picture 4">
            <a:extLst>
              <a:ext uri="{FF2B5EF4-FFF2-40B4-BE49-F238E27FC236}">
                <a16:creationId xmlns:a16="http://schemas.microsoft.com/office/drawing/2014/main" id="{B5492FC1-0CED-4171-A0A8-6FFD665124D3}"/>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01225" y="2010156"/>
            <a:ext cx="914401" cy="967501"/>
          </a:xfrm>
          <a:prstGeom prst="rect">
            <a:avLst/>
          </a:prstGeom>
        </p:spPr>
      </p:pic>
      <p:cxnSp>
        <p:nvCxnSpPr>
          <p:cNvPr id="20" name="Straight Arrow Connector 24">
            <a:extLst>
              <a:ext uri="{FF2B5EF4-FFF2-40B4-BE49-F238E27FC236}">
                <a16:creationId xmlns:a16="http://schemas.microsoft.com/office/drawing/2014/main" id="{8357E5F4-CE4A-4BE0-BE18-5A16157A4168}"/>
              </a:ext>
            </a:extLst>
          </p:cNvPr>
          <p:cNvCxnSpPr/>
          <p:nvPr/>
        </p:nvCxnSpPr>
        <p:spPr>
          <a:xfrm flipV="1">
            <a:off x="2863460" y="2898253"/>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6">
            <a:extLst>
              <a:ext uri="{FF2B5EF4-FFF2-40B4-BE49-F238E27FC236}">
                <a16:creationId xmlns:a16="http://schemas.microsoft.com/office/drawing/2014/main" id="{7663EC45-4979-4427-95AC-41C2528EF079}"/>
              </a:ext>
            </a:extLst>
          </p:cNvPr>
          <p:cNvSpPr/>
          <p:nvPr/>
        </p:nvSpPr>
        <p:spPr>
          <a:xfrm>
            <a:off x="3417538" y="2024970"/>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22" name="Rectangle 29">
            <a:extLst>
              <a:ext uri="{FF2B5EF4-FFF2-40B4-BE49-F238E27FC236}">
                <a16:creationId xmlns:a16="http://schemas.microsoft.com/office/drawing/2014/main" id="{3926F3BB-EA7C-4C8B-8D46-66C95DFD8443}"/>
              </a:ext>
            </a:extLst>
          </p:cNvPr>
          <p:cNvSpPr/>
          <p:nvPr/>
        </p:nvSpPr>
        <p:spPr>
          <a:xfrm>
            <a:off x="3412674" y="3791651"/>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23" name="Straight Arrow Connector 30">
            <a:extLst>
              <a:ext uri="{FF2B5EF4-FFF2-40B4-BE49-F238E27FC236}">
                <a16:creationId xmlns:a16="http://schemas.microsoft.com/office/drawing/2014/main" id="{8E64302A-A018-4292-B980-CFFE03B6B1B2}"/>
              </a:ext>
            </a:extLst>
          </p:cNvPr>
          <p:cNvCxnSpPr/>
          <p:nvPr/>
        </p:nvCxnSpPr>
        <p:spPr>
          <a:xfrm>
            <a:off x="2865164" y="3636277"/>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2">
            <a:extLst>
              <a:ext uri="{FF2B5EF4-FFF2-40B4-BE49-F238E27FC236}">
                <a16:creationId xmlns:a16="http://schemas.microsoft.com/office/drawing/2014/main" id="{F6A71B2E-AE58-4208-8D0E-7963C9D780BF}"/>
              </a:ext>
            </a:extLst>
          </p:cNvPr>
          <p:cNvCxnSpPr>
            <a:cxnSpLocks/>
            <a:endCxn id="28" idx="2"/>
          </p:cNvCxnSpPr>
          <p:nvPr/>
        </p:nvCxnSpPr>
        <p:spPr>
          <a:xfrm flipV="1">
            <a:off x="3856435" y="3568702"/>
            <a:ext cx="871749" cy="451238"/>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33">
            <a:extLst>
              <a:ext uri="{FF2B5EF4-FFF2-40B4-BE49-F238E27FC236}">
                <a16:creationId xmlns:a16="http://schemas.microsoft.com/office/drawing/2014/main" id="{56F9D3A5-9A1C-4760-9D58-305A9F7235AC}"/>
              </a:ext>
            </a:extLst>
          </p:cNvPr>
          <p:cNvCxnSpPr>
            <a:cxnSpLocks/>
          </p:cNvCxnSpPr>
          <p:nvPr/>
        </p:nvCxnSpPr>
        <p:spPr>
          <a:xfrm>
            <a:off x="3859218" y="2898253"/>
            <a:ext cx="577147" cy="44412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6" name="Content Placeholder 3">
            <a:extLst>
              <a:ext uri="{FF2B5EF4-FFF2-40B4-BE49-F238E27FC236}">
                <a16:creationId xmlns:a16="http://schemas.microsoft.com/office/drawing/2014/main" id="{34762B13-0B39-4FE9-9CDA-DD9EF92FBF1C}"/>
              </a:ext>
            </a:extLst>
          </p:cNvPr>
          <p:cNvGraphicFramePr>
            <a:graphicFrameLocks noChangeAspect="1"/>
          </p:cNvGraphicFramePr>
          <p:nvPr>
            <p:extLst/>
          </p:nvPr>
        </p:nvGraphicFramePr>
        <p:xfrm>
          <a:off x="2955007" y="4952849"/>
          <a:ext cx="1316037" cy="468492"/>
        </p:xfrm>
        <a:graphic>
          <a:graphicData uri="http://schemas.openxmlformats.org/presentationml/2006/ole">
            <mc:AlternateContent xmlns:mc="http://schemas.openxmlformats.org/markup-compatibility/2006">
              <mc:Choice xmlns:v="urn:schemas-microsoft-com:vml" Requires="v">
                <p:oleObj spid="_x0000_s68612" name="Equation" r:id="rId5" imgW="533400" imgH="190500" progId="Equation.3">
                  <p:embed/>
                </p:oleObj>
              </mc:Choice>
              <mc:Fallback>
                <p:oleObj name="Equation" r:id="rId5" imgW="533400" imgH="190500" progId="Equation.3">
                  <p:embed/>
                  <p:pic>
                    <p:nvPicPr>
                      <p:cNvPr id="26" name="Content Placeholder 3">
                        <a:extLst>
                          <a:ext uri="{FF2B5EF4-FFF2-40B4-BE49-F238E27FC236}">
                            <a16:creationId xmlns:a16="http://schemas.microsoft.com/office/drawing/2014/main" id="{34762B13-0B39-4FE9-9CDA-DD9EF92FBF1C}"/>
                          </a:ext>
                        </a:extLst>
                      </p:cNvPr>
                      <p:cNvPicPr/>
                      <p:nvPr/>
                    </p:nvPicPr>
                    <p:blipFill>
                      <a:blip r:embed="rId6"/>
                      <a:stretch>
                        <a:fillRect/>
                      </a:stretch>
                    </p:blipFill>
                    <p:spPr>
                      <a:xfrm>
                        <a:off x="2955007" y="4952849"/>
                        <a:ext cx="1316037" cy="468492"/>
                      </a:xfrm>
                      <a:prstGeom prst="rect">
                        <a:avLst/>
                      </a:prstGeom>
                    </p:spPr>
                  </p:pic>
                </p:oleObj>
              </mc:Fallback>
            </mc:AlternateContent>
          </a:graphicData>
        </a:graphic>
      </p:graphicFrame>
      <p:graphicFrame>
        <p:nvGraphicFramePr>
          <p:cNvPr id="33" name="Content Placeholder 3">
            <a:extLst>
              <a:ext uri="{FF2B5EF4-FFF2-40B4-BE49-F238E27FC236}">
                <a16:creationId xmlns:a16="http://schemas.microsoft.com/office/drawing/2014/main" id="{4907A32F-2B40-497A-B62B-0380AD197925}"/>
              </a:ext>
            </a:extLst>
          </p:cNvPr>
          <p:cNvGraphicFramePr>
            <a:graphicFrameLocks noChangeAspect="1"/>
          </p:cNvGraphicFramePr>
          <p:nvPr>
            <p:extLst/>
          </p:nvPr>
        </p:nvGraphicFramePr>
        <p:xfrm>
          <a:off x="3168728" y="1584706"/>
          <a:ext cx="942975" cy="425450"/>
        </p:xfrm>
        <a:graphic>
          <a:graphicData uri="http://schemas.openxmlformats.org/presentationml/2006/ole">
            <mc:AlternateContent xmlns:mc="http://schemas.openxmlformats.org/markup-compatibility/2006">
              <mc:Choice xmlns:v="urn:schemas-microsoft-com:vml" Requires="v">
                <p:oleObj spid="_x0000_s68613" name="Equation" r:id="rId7" imgW="393700" imgH="177800" progId="Equation.3">
                  <p:embed/>
                </p:oleObj>
              </mc:Choice>
              <mc:Fallback>
                <p:oleObj name="Equation" r:id="rId7" imgW="393700" imgH="177800" progId="Equation.3">
                  <p:embed/>
                  <p:pic>
                    <p:nvPicPr>
                      <p:cNvPr id="33" name="Content Placeholder 3">
                        <a:extLst>
                          <a:ext uri="{FF2B5EF4-FFF2-40B4-BE49-F238E27FC236}">
                            <a16:creationId xmlns:a16="http://schemas.microsoft.com/office/drawing/2014/main" id="{4907A32F-2B40-497A-B62B-0380AD197925}"/>
                          </a:ext>
                        </a:extLst>
                      </p:cNvPr>
                      <p:cNvPicPr/>
                      <p:nvPr/>
                    </p:nvPicPr>
                    <p:blipFill>
                      <a:blip r:embed="rId8"/>
                      <a:stretch>
                        <a:fillRect/>
                      </a:stretch>
                    </p:blipFill>
                    <p:spPr>
                      <a:xfrm>
                        <a:off x="3168728" y="1584706"/>
                        <a:ext cx="942975" cy="425450"/>
                      </a:xfrm>
                      <a:prstGeom prst="rect">
                        <a:avLst/>
                      </a:prstGeom>
                    </p:spPr>
                  </p:pic>
                </p:oleObj>
              </mc:Fallback>
            </mc:AlternateContent>
          </a:graphicData>
        </a:graphic>
      </p:graphicFrame>
      <p:cxnSp>
        <p:nvCxnSpPr>
          <p:cNvPr id="15" name="Conector recto de flecha 14">
            <a:extLst>
              <a:ext uri="{FF2B5EF4-FFF2-40B4-BE49-F238E27FC236}">
                <a16:creationId xmlns:a16="http://schemas.microsoft.com/office/drawing/2014/main" id="{9AC13B83-1DF7-4E7E-A6EC-0E618D2E1373}"/>
              </a:ext>
            </a:extLst>
          </p:cNvPr>
          <p:cNvCxnSpPr/>
          <p:nvPr/>
        </p:nvCxnSpPr>
        <p:spPr>
          <a:xfrm>
            <a:off x="4794485" y="2583421"/>
            <a:ext cx="0" cy="907383"/>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6" name="Elipse 15">
            <a:extLst>
              <a:ext uri="{FF2B5EF4-FFF2-40B4-BE49-F238E27FC236}">
                <a16:creationId xmlns:a16="http://schemas.microsoft.com/office/drawing/2014/main" id="{EB55AFA4-2F86-4593-9E8A-F61E75F96A3A}"/>
              </a:ext>
            </a:extLst>
          </p:cNvPr>
          <p:cNvSpPr/>
          <p:nvPr/>
        </p:nvSpPr>
        <p:spPr>
          <a:xfrm>
            <a:off x="4735205" y="3476515"/>
            <a:ext cx="118562" cy="112132"/>
          </a:xfrm>
          <a:prstGeom prst="ellipse">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Elipse 33">
            <a:extLst>
              <a:ext uri="{FF2B5EF4-FFF2-40B4-BE49-F238E27FC236}">
                <a16:creationId xmlns:a16="http://schemas.microsoft.com/office/drawing/2014/main" id="{4C910D88-19BF-4C95-8965-2A8C46DD61A0}"/>
              </a:ext>
            </a:extLst>
          </p:cNvPr>
          <p:cNvSpPr/>
          <p:nvPr/>
        </p:nvSpPr>
        <p:spPr>
          <a:xfrm>
            <a:off x="6607112" y="230546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Conector: curvado 17">
            <a:extLst>
              <a:ext uri="{FF2B5EF4-FFF2-40B4-BE49-F238E27FC236}">
                <a16:creationId xmlns:a16="http://schemas.microsoft.com/office/drawing/2014/main" id="{28F40616-D0B8-4618-9E69-23F1D636FFBF}"/>
              </a:ext>
            </a:extLst>
          </p:cNvPr>
          <p:cNvCxnSpPr>
            <a:cxnSpLocks/>
            <a:stCxn id="16" idx="5"/>
            <a:endCxn id="31" idx="4"/>
          </p:cNvCxnSpPr>
          <p:nvPr/>
        </p:nvCxnSpPr>
        <p:spPr>
          <a:xfrm rot="5400000" flipH="1" flipV="1">
            <a:off x="5383398" y="2022997"/>
            <a:ext cx="1002234" cy="2096223"/>
          </a:xfrm>
          <a:prstGeom prst="curvedConnector3">
            <a:avLst>
              <a:gd name="adj1" fmla="val -24447"/>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3" name="Imagen 2">
            <a:extLst>
              <a:ext uri="{FF2B5EF4-FFF2-40B4-BE49-F238E27FC236}">
                <a16:creationId xmlns:a16="http://schemas.microsoft.com/office/drawing/2014/main" id="{B681C96D-876A-4292-8ADA-8FFE9B332880}"/>
              </a:ext>
            </a:extLst>
          </p:cNvPr>
          <p:cNvPicPr>
            <a:picLocks noChangeAspect="1"/>
          </p:cNvPicPr>
          <p:nvPr/>
        </p:nvPicPr>
        <p:blipFill>
          <a:blip r:embed="rId9"/>
          <a:stretch>
            <a:fillRect/>
          </a:stretch>
        </p:blipFill>
        <p:spPr>
          <a:xfrm>
            <a:off x="831039" y="3094431"/>
            <a:ext cx="895350" cy="876300"/>
          </a:xfrm>
          <a:prstGeom prst="rect">
            <a:avLst/>
          </a:prstGeom>
        </p:spPr>
      </p:pic>
      <p:sp>
        <p:nvSpPr>
          <p:cNvPr id="31" name="Elipse 30">
            <a:extLst>
              <a:ext uri="{FF2B5EF4-FFF2-40B4-BE49-F238E27FC236}">
                <a16:creationId xmlns:a16="http://schemas.microsoft.com/office/drawing/2014/main" id="{9F6EA63A-3E39-4D98-AEF0-F435190FC74E}"/>
              </a:ext>
            </a:extLst>
          </p:cNvPr>
          <p:cNvSpPr/>
          <p:nvPr/>
        </p:nvSpPr>
        <p:spPr>
          <a:xfrm>
            <a:off x="6873346" y="2457860"/>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C9BEF05F-5C67-4B72-88E2-E6190F196B99}"/>
              </a:ext>
            </a:extLst>
          </p:cNvPr>
          <p:cNvPicPr>
            <a:picLocks noChangeAspect="1"/>
          </p:cNvPicPr>
          <p:nvPr/>
        </p:nvPicPr>
        <p:blipFill>
          <a:blip r:embed="rId10"/>
          <a:stretch>
            <a:fillRect/>
          </a:stretch>
        </p:blipFill>
        <p:spPr>
          <a:xfrm>
            <a:off x="10440740" y="3026459"/>
            <a:ext cx="920221" cy="1012243"/>
          </a:xfrm>
          <a:prstGeom prst="rect">
            <a:avLst/>
          </a:prstGeom>
        </p:spPr>
      </p:pic>
      <p:pic>
        <p:nvPicPr>
          <p:cNvPr id="32" name="Imagen 31">
            <a:extLst>
              <a:ext uri="{FF2B5EF4-FFF2-40B4-BE49-F238E27FC236}">
                <a16:creationId xmlns:a16="http://schemas.microsoft.com/office/drawing/2014/main" id="{8F6FCE1C-F5E3-4A72-9562-4315B1CB4343}"/>
              </a:ext>
            </a:extLst>
          </p:cNvPr>
          <p:cNvPicPr>
            <a:picLocks noChangeAspect="1"/>
          </p:cNvPicPr>
          <p:nvPr/>
        </p:nvPicPr>
        <p:blipFill>
          <a:blip r:embed="rId9"/>
          <a:stretch>
            <a:fillRect/>
          </a:stretch>
        </p:blipFill>
        <p:spPr>
          <a:xfrm>
            <a:off x="6962489" y="2254444"/>
            <a:ext cx="236612" cy="231578"/>
          </a:xfrm>
          <a:prstGeom prst="rect">
            <a:avLst/>
          </a:prstGeom>
        </p:spPr>
      </p:pic>
      <p:pic>
        <p:nvPicPr>
          <p:cNvPr id="36" name="Picture 4">
            <a:extLst>
              <a:ext uri="{FF2B5EF4-FFF2-40B4-BE49-F238E27FC236}">
                <a16:creationId xmlns:a16="http://schemas.microsoft.com/office/drawing/2014/main" id="{C5999395-D9F8-4695-BC0F-702D2CC12A9F}"/>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742017" y="2071518"/>
            <a:ext cx="254752" cy="269546"/>
          </a:xfrm>
          <a:prstGeom prst="rect">
            <a:avLst/>
          </a:prstGeom>
        </p:spPr>
      </p:pic>
    </p:spTree>
    <p:extLst>
      <p:ext uri="{BB962C8B-B14F-4D97-AF65-F5344CB8AC3E}">
        <p14:creationId xmlns:p14="http://schemas.microsoft.com/office/powerpoint/2010/main" val="31004282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60260"/>
            <a:ext cx="11493416" cy="767276"/>
          </a:xfrm>
        </p:spPr>
        <p:txBody>
          <a:bodyPr/>
          <a:lstStyle/>
          <a:p>
            <a:r>
              <a:rPr lang="en-US" dirty="0"/>
              <a:t>Blending Latent Variables [NEW @ER]</a:t>
            </a:r>
          </a:p>
        </p:txBody>
      </p:sp>
      <p:pic>
        <p:nvPicPr>
          <p:cNvPr id="27" name="Picture 3">
            <a:extLst>
              <a:ext uri="{FF2B5EF4-FFF2-40B4-BE49-F238E27FC236}">
                <a16:creationId xmlns:a16="http://schemas.microsoft.com/office/drawing/2014/main" id="{3F7EF02D-39D9-4C5E-8150-92E66E1BBD87}"/>
              </a:ext>
            </a:extLst>
          </p:cNvPr>
          <p:cNvPicPr>
            <a:picLocks noChangeAspect="1"/>
          </p:cNvPicPr>
          <p:nvPr/>
        </p:nvPicPr>
        <p:blipFill rotWithShape="1">
          <a:blip r:embed="rId3">
            <a:extLst>
              <a:ext uri="{28A0092B-C50C-407E-A947-70E740481C1C}">
                <a14:useLocalDpi xmlns:a14="http://schemas.microsoft.com/office/drawing/2010/main" val="0"/>
              </a:ext>
            </a:extLst>
          </a:blip>
          <a:srcRect l="71777" t="-2162" r="8791" b="78285"/>
          <a:stretch/>
        </p:blipFill>
        <p:spPr>
          <a:xfrm>
            <a:off x="4111703" y="1816145"/>
            <a:ext cx="1758751" cy="767276"/>
          </a:xfrm>
          <a:prstGeom prst="rect">
            <a:avLst/>
          </a:prstGeom>
        </p:spPr>
      </p:pic>
      <p:pic>
        <p:nvPicPr>
          <p:cNvPr id="28" name="Picture 3">
            <a:extLst>
              <a:ext uri="{FF2B5EF4-FFF2-40B4-BE49-F238E27FC236}">
                <a16:creationId xmlns:a16="http://schemas.microsoft.com/office/drawing/2014/main" id="{57FEDE17-5EEE-4D1A-8E53-F32F065CB546}"/>
              </a:ext>
            </a:extLst>
          </p:cNvPr>
          <p:cNvPicPr>
            <a:picLocks noChangeAspect="1"/>
          </p:cNvPicPr>
          <p:nvPr/>
        </p:nvPicPr>
        <p:blipFill rotWithShape="1">
          <a:blip r:embed="rId3">
            <a:extLst>
              <a:ext uri="{28A0092B-C50C-407E-A947-70E740481C1C}">
                <a14:useLocalDpi xmlns:a14="http://schemas.microsoft.com/office/drawing/2010/main" val="0"/>
              </a:ext>
            </a:extLst>
          </a:blip>
          <a:srcRect l="50857" t="23883" r="28858" b="50073"/>
          <a:stretch/>
        </p:blipFill>
        <p:spPr>
          <a:xfrm>
            <a:off x="3810233" y="2731765"/>
            <a:ext cx="1835902" cy="836937"/>
          </a:xfrm>
          <a:prstGeom prst="rect">
            <a:avLst/>
          </a:prstGeom>
        </p:spPr>
      </p:pic>
      <p:sp>
        <p:nvSpPr>
          <p:cNvPr id="5" name="Trapezoid 10">
            <a:extLst>
              <a:ext uri="{FF2B5EF4-FFF2-40B4-BE49-F238E27FC236}">
                <a16:creationId xmlns:a16="http://schemas.microsoft.com/office/drawing/2014/main" id="{8FB8083F-439F-498E-AA81-4B2F6F076C5F}"/>
              </a:ext>
            </a:extLst>
          </p:cNvPr>
          <p:cNvSpPr/>
          <p:nvPr/>
        </p:nvSpPr>
        <p:spPr>
          <a:xfrm rot="5400000" flipV="1">
            <a:off x="8792250" y="3031998"/>
            <a:ext cx="2146430" cy="91761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sp>
        <p:nvSpPr>
          <p:cNvPr id="7" name="Trapezoid 10">
            <a:extLst>
              <a:ext uri="{FF2B5EF4-FFF2-40B4-BE49-F238E27FC236}">
                <a16:creationId xmlns:a16="http://schemas.microsoft.com/office/drawing/2014/main" id="{642CC940-2DB2-46FE-A90F-E6E40F75F0AD}"/>
              </a:ext>
            </a:extLst>
          </p:cNvPr>
          <p:cNvSpPr/>
          <p:nvPr/>
        </p:nvSpPr>
        <p:spPr>
          <a:xfrm rot="16200000" flipH="1" flipV="1">
            <a:off x="1228782" y="3033606"/>
            <a:ext cx="2146430" cy="91440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9" name="Rectángulo 8">
            <a:extLst>
              <a:ext uri="{FF2B5EF4-FFF2-40B4-BE49-F238E27FC236}">
                <a16:creationId xmlns:a16="http://schemas.microsoft.com/office/drawing/2014/main" id="{C5767CAC-93DA-4409-9752-3CF4B526EF1F}"/>
              </a:ext>
            </a:extLst>
          </p:cNvPr>
          <p:cNvSpPr/>
          <p:nvPr/>
        </p:nvSpPr>
        <p:spPr>
          <a:xfrm>
            <a:off x="5695120" y="1628974"/>
            <a:ext cx="3474720" cy="3826413"/>
          </a:xfrm>
          <a:prstGeom prst="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7">
            <a:extLst>
              <a:ext uri="{FF2B5EF4-FFF2-40B4-BE49-F238E27FC236}">
                <a16:creationId xmlns:a16="http://schemas.microsoft.com/office/drawing/2014/main" id="{75471C91-6907-43BD-81A0-789B29243A94}"/>
              </a:ext>
            </a:extLst>
          </p:cNvPr>
          <p:cNvSpPr txBox="1"/>
          <p:nvPr/>
        </p:nvSpPr>
        <p:spPr>
          <a:xfrm>
            <a:off x="5791620" y="1105754"/>
            <a:ext cx="3281720" cy="523220"/>
          </a:xfrm>
          <a:prstGeom prst="rect">
            <a:avLst/>
          </a:prstGeom>
          <a:noFill/>
        </p:spPr>
        <p:txBody>
          <a:bodyPr wrap="square" rtlCol="0">
            <a:spAutoFit/>
          </a:bodyPr>
          <a:lstStyle/>
          <a:p>
            <a:pPr algn="ctr"/>
            <a:r>
              <a:rPr lang="en-US" sz="2800" dirty="0"/>
              <a:t>Latent Space</a:t>
            </a:r>
            <a:endParaRPr lang="en-US" sz="2800" i="1" dirty="0"/>
          </a:p>
        </p:txBody>
      </p:sp>
      <p:pic>
        <p:nvPicPr>
          <p:cNvPr id="11" name="Picture 4">
            <a:extLst>
              <a:ext uri="{FF2B5EF4-FFF2-40B4-BE49-F238E27FC236}">
                <a16:creationId xmlns:a16="http://schemas.microsoft.com/office/drawing/2014/main" id="{B5492FC1-0CED-4171-A0A8-6FFD665124D3}"/>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01225" y="2010156"/>
            <a:ext cx="914401" cy="967501"/>
          </a:xfrm>
          <a:prstGeom prst="rect">
            <a:avLst/>
          </a:prstGeom>
        </p:spPr>
      </p:pic>
      <p:cxnSp>
        <p:nvCxnSpPr>
          <p:cNvPr id="20" name="Straight Arrow Connector 24">
            <a:extLst>
              <a:ext uri="{FF2B5EF4-FFF2-40B4-BE49-F238E27FC236}">
                <a16:creationId xmlns:a16="http://schemas.microsoft.com/office/drawing/2014/main" id="{8357E5F4-CE4A-4BE0-BE18-5A16157A4168}"/>
              </a:ext>
            </a:extLst>
          </p:cNvPr>
          <p:cNvCxnSpPr/>
          <p:nvPr/>
        </p:nvCxnSpPr>
        <p:spPr>
          <a:xfrm flipV="1">
            <a:off x="2863460" y="2898253"/>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6">
            <a:extLst>
              <a:ext uri="{FF2B5EF4-FFF2-40B4-BE49-F238E27FC236}">
                <a16:creationId xmlns:a16="http://schemas.microsoft.com/office/drawing/2014/main" id="{7663EC45-4979-4427-95AC-41C2528EF079}"/>
              </a:ext>
            </a:extLst>
          </p:cNvPr>
          <p:cNvSpPr/>
          <p:nvPr/>
        </p:nvSpPr>
        <p:spPr>
          <a:xfrm>
            <a:off x="3417538" y="2024970"/>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22" name="Rectangle 29">
            <a:extLst>
              <a:ext uri="{FF2B5EF4-FFF2-40B4-BE49-F238E27FC236}">
                <a16:creationId xmlns:a16="http://schemas.microsoft.com/office/drawing/2014/main" id="{3926F3BB-EA7C-4C8B-8D46-66C95DFD8443}"/>
              </a:ext>
            </a:extLst>
          </p:cNvPr>
          <p:cNvSpPr/>
          <p:nvPr/>
        </p:nvSpPr>
        <p:spPr>
          <a:xfrm>
            <a:off x="3412674" y="3791651"/>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23" name="Straight Arrow Connector 30">
            <a:extLst>
              <a:ext uri="{FF2B5EF4-FFF2-40B4-BE49-F238E27FC236}">
                <a16:creationId xmlns:a16="http://schemas.microsoft.com/office/drawing/2014/main" id="{8E64302A-A018-4292-B980-CFFE03B6B1B2}"/>
              </a:ext>
            </a:extLst>
          </p:cNvPr>
          <p:cNvCxnSpPr/>
          <p:nvPr/>
        </p:nvCxnSpPr>
        <p:spPr>
          <a:xfrm>
            <a:off x="2865164" y="3636277"/>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2">
            <a:extLst>
              <a:ext uri="{FF2B5EF4-FFF2-40B4-BE49-F238E27FC236}">
                <a16:creationId xmlns:a16="http://schemas.microsoft.com/office/drawing/2014/main" id="{F6A71B2E-AE58-4208-8D0E-7963C9D780BF}"/>
              </a:ext>
            </a:extLst>
          </p:cNvPr>
          <p:cNvCxnSpPr>
            <a:cxnSpLocks/>
            <a:endCxn id="28" idx="2"/>
          </p:cNvCxnSpPr>
          <p:nvPr/>
        </p:nvCxnSpPr>
        <p:spPr>
          <a:xfrm flipV="1">
            <a:off x="3856435" y="3568702"/>
            <a:ext cx="871749" cy="451238"/>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33">
            <a:extLst>
              <a:ext uri="{FF2B5EF4-FFF2-40B4-BE49-F238E27FC236}">
                <a16:creationId xmlns:a16="http://schemas.microsoft.com/office/drawing/2014/main" id="{56F9D3A5-9A1C-4760-9D58-305A9F7235AC}"/>
              </a:ext>
            </a:extLst>
          </p:cNvPr>
          <p:cNvCxnSpPr>
            <a:cxnSpLocks/>
          </p:cNvCxnSpPr>
          <p:nvPr/>
        </p:nvCxnSpPr>
        <p:spPr>
          <a:xfrm>
            <a:off x="3859218" y="2898253"/>
            <a:ext cx="577147" cy="44412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6" name="Content Placeholder 3">
            <a:extLst>
              <a:ext uri="{FF2B5EF4-FFF2-40B4-BE49-F238E27FC236}">
                <a16:creationId xmlns:a16="http://schemas.microsoft.com/office/drawing/2014/main" id="{34762B13-0B39-4FE9-9CDA-DD9EF92FBF1C}"/>
              </a:ext>
            </a:extLst>
          </p:cNvPr>
          <p:cNvGraphicFramePr>
            <a:graphicFrameLocks noChangeAspect="1"/>
          </p:cNvGraphicFramePr>
          <p:nvPr>
            <p:extLst/>
          </p:nvPr>
        </p:nvGraphicFramePr>
        <p:xfrm>
          <a:off x="2955007" y="4952849"/>
          <a:ext cx="1316037" cy="468492"/>
        </p:xfrm>
        <a:graphic>
          <a:graphicData uri="http://schemas.openxmlformats.org/presentationml/2006/ole">
            <mc:AlternateContent xmlns:mc="http://schemas.openxmlformats.org/markup-compatibility/2006">
              <mc:Choice xmlns:v="urn:schemas-microsoft-com:vml" Requires="v">
                <p:oleObj spid="_x0000_s69636" name="Equation" r:id="rId5" imgW="533400" imgH="190500" progId="Equation.3">
                  <p:embed/>
                </p:oleObj>
              </mc:Choice>
              <mc:Fallback>
                <p:oleObj name="Equation" r:id="rId5" imgW="533400" imgH="190500" progId="Equation.3">
                  <p:embed/>
                  <p:pic>
                    <p:nvPicPr>
                      <p:cNvPr id="26" name="Content Placeholder 3">
                        <a:extLst>
                          <a:ext uri="{FF2B5EF4-FFF2-40B4-BE49-F238E27FC236}">
                            <a16:creationId xmlns:a16="http://schemas.microsoft.com/office/drawing/2014/main" id="{34762B13-0B39-4FE9-9CDA-DD9EF92FBF1C}"/>
                          </a:ext>
                        </a:extLst>
                      </p:cNvPr>
                      <p:cNvPicPr/>
                      <p:nvPr/>
                    </p:nvPicPr>
                    <p:blipFill>
                      <a:blip r:embed="rId6"/>
                      <a:stretch>
                        <a:fillRect/>
                      </a:stretch>
                    </p:blipFill>
                    <p:spPr>
                      <a:xfrm>
                        <a:off x="2955007" y="4952849"/>
                        <a:ext cx="1316037" cy="468492"/>
                      </a:xfrm>
                      <a:prstGeom prst="rect">
                        <a:avLst/>
                      </a:prstGeom>
                    </p:spPr>
                  </p:pic>
                </p:oleObj>
              </mc:Fallback>
            </mc:AlternateContent>
          </a:graphicData>
        </a:graphic>
      </p:graphicFrame>
      <p:graphicFrame>
        <p:nvGraphicFramePr>
          <p:cNvPr id="33" name="Content Placeholder 3">
            <a:extLst>
              <a:ext uri="{FF2B5EF4-FFF2-40B4-BE49-F238E27FC236}">
                <a16:creationId xmlns:a16="http://schemas.microsoft.com/office/drawing/2014/main" id="{4907A32F-2B40-497A-B62B-0380AD197925}"/>
              </a:ext>
            </a:extLst>
          </p:cNvPr>
          <p:cNvGraphicFramePr>
            <a:graphicFrameLocks noChangeAspect="1"/>
          </p:cNvGraphicFramePr>
          <p:nvPr>
            <p:extLst/>
          </p:nvPr>
        </p:nvGraphicFramePr>
        <p:xfrm>
          <a:off x="3168728" y="1584706"/>
          <a:ext cx="942975" cy="425450"/>
        </p:xfrm>
        <a:graphic>
          <a:graphicData uri="http://schemas.openxmlformats.org/presentationml/2006/ole">
            <mc:AlternateContent xmlns:mc="http://schemas.openxmlformats.org/markup-compatibility/2006">
              <mc:Choice xmlns:v="urn:schemas-microsoft-com:vml" Requires="v">
                <p:oleObj spid="_x0000_s69637" name="Equation" r:id="rId7" imgW="393700" imgH="177800" progId="Equation.3">
                  <p:embed/>
                </p:oleObj>
              </mc:Choice>
              <mc:Fallback>
                <p:oleObj name="Equation" r:id="rId7" imgW="393700" imgH="177800" progId="Equation.3">
                  <p:embed/>
                  <p:pic>
                    <p:nvPicPr>
                      <p:cNvPr id="33" name="Content Placeholder 3">
                        <a:extLst>
                          <a:ext uri="{FF2B5EF4-FFF2-40B4-BE49-F238E27FC236}">
                            <a16:creationId xmlns:a16="http://schemas.microsoft.com/office/drawing/2014/main" id="{4907A32F-2B40-497A-B62B-0380AD197925}"/>
                          </a:ext>
                        </a:extLst>
                      </p:cNvPr>
                      <p:cNvPicPr/>
                      <p:nvPr/>
                    </p:nvPicPr>
                    <p:blipFill>
                      <a:blip r:embed="rId8"/>
                      <a:stretch>
                        <a:fillRect/>
                      </a:stretch>
                    </p:blipFill>
                    <p:spPr>
                      <a:xfrm>
                        <a:off x="3168728" y="1584706"/>
                        <a:ext cx="942975" cy="425450"/>
                      </a:xfrm>
                      <a:prstGeom prst="rect">
                        <a:avLst/>
                      </a:prstGeom>
                    </p:spPr>
                  </p:pic>
                </p:oleObj>
              </mc:Fallback>
            </mc:AlternateContent>
          </a:graphicData>
        </a:graphic>
      </p:graphicFrame>
      <p:sp>
        <p:nvSpPr>
          <p:cNvPr id="34" name="Elipse 33">
            <a:extLst>
              <a:ext uri="{FF2B5EF4-FFF2-40B4-BE49-F238E27FC236}">
                <a16:creationId xmlns:a16="http://schemas.microsoft.com/office/drawing/2014/main" id="{4C910D88-19BF-4C95-8965-2A8C46DD61A0}"/>
              </a:ext>
            </a:extLst>
          </p:cNvPr>
          <p:cNvSpPr/>
          <p:nvPr/>
        </p:nvSpPr>
        <p:spPr>
          <a:xfrm>
            <a:off x="6607112" y="230546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B681C96D-876A-4292-8ADA-8FFE9B332880}"/>
              </a:ext>
            </a:extLst>
          </p:cNvPr>
          <p:cNvPicPr>
            <a:picLocks noChangeAspect="1"/>
          </p:cNvPicPr>
          <p:nvPr/>
        </p:nvPicPr>
        <p:blipFill>
          <a:blip r:embed="rId9"/>
          <a:stretch>
            <a:fillRect/>
          </a:stretch>
        </p:blipFill>
        <p:spPr>
          <a:xfrm>
            <a:off x="299884" y="4310795"/>
            <a:ext cx="895350" cy="876300"/>
          </a:xfrm>
          <a:prstGeom prst="rect">
            <a:avLst/>
          </a:prstGeom>
        </p:spPr>
      </p:pic>
      <p:pic>
        <p:nvPicPr>
          <p:cNvPr id="30" name="Picture 2">
            <a:extLst>
              <a:ext uri="{FF2B5EF4-FFF2-40B4-BE49-F238E27FC236}">
                <a16:creationId xmlns:a16="http://schemas.microsoft.com/office/drawing/2014/main" id="{C8A6CD68-1A1A-4032-9C36-7BBAB37DC9C1}"/>
              </a:ext>
            </a:extLst>
          </p:cNvPr>
          <p:cNvPicPr>
            <a:picLocks noChangeAspect="1"/>
          </p:cNvPicPr>
          <p:nvPr/>
        </p:nvPicPr>
        <p:blipFill rotWithShape="1">
          <a:blip r:embed="rId10">
            <a:extLst>
              <a:ext uri="{28A0092B-C50C-407E-A947-70E740481C1C}">
                <a14:useLocalDpi xmlns:a14="http://schemas.microsoft.com/office/drawing/2010/main" val="0"/>
              </a:ext>
            </a:extLst>
          </a:blip>
          <a:srcRect t="34948" r="74857" b="40070"/>
          <a:stretch/>
        </p:blipFill>
        <p:spPr>
          <a:xfrm>
            <a:off x="10473505" y="2944432"/>
            <a:ext cx="1059901" cy="1092743"/>
          </a:xfrm>
          <a:prstGeom prst="rect">
            <a:avLst/>
          </a:prstGeom>
        </p:spPr>
      </p:pic>
      <p:sp>
        <p:nvSpPr>
          <p:cNvPr id="31" name="Elipse 30">
            <a:extLst>
              <a:ext uri="{FF2B5EF4-FFF2-40B4-BE49-F238E27FC236}">
                <a16:creationId xmlns:a16="http://schemas.microsoft.com/office/drawing/2014/main" id="{9F6EA63A-3E39-4D98-AEF0-F435190FC74E}"/>
              </a:ext>
            </a:extLst>
          </p:cNvPr>
          <p:cNvSpPr/>
          <p:nvPr/>
        </p:nvSpPr>
        <p:spPr>
          <a:xfrm>
            <a:off x="6873346" y="2457860"/>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Imagen 28">
            <a:extLst>
              <a:ext uri="{FF2B5EF4-FFF2-40B4-BE49-F238E27FC236}">
                <a16:creationId xmlns:a16="http://schemas.microsoft.com/office/drawing/2014/main" id="{52707844-02B4-4514-BE93-31688903177D}"/>
              </a:ext>
            </a:extLst>
          </p:cNvPr>
          <p:cNvPicPr>
            <a:picLocks noChangeAspect="1"/>
          </p:cNvPicPr>
          <p:nvPr/>
        </p:nvPicPr>
        <p:blipFill rotWithShape="1">
          <a:blip r:embed="rId11"/>
          <a:srcRect b="1805"/>
          <a:stretch/>
        </p:blipFill>
        <p:spPr>
          <a:xfrm>
            <a:off x="837162" y="3062785"/>
            <a:ext cx="948211" cy="922631"/>
          </a:xfrm>
          <a:prstGeom prst="rect">
            <a:avLst/>
          </a:prstGeom>
        </p:spPr>
      </p:pic>
      <p:cxnSp>
        <p:nvCxnSpPr>
          <p:cNvPr id="32" name="Conector recto de flecha 31">
            <a:extLst>
              <a:ext uri="{FF2B5EF4-FFF2-40B4-BE49-F238E27FC236}">
                <a16:creationId xmlns:a16="http://schemas.microsoft.com/office/drawing/2014/main" id="{9B5D0855-2371-4C97-B690-9989C38B9764}"/>
              </a:ext>
            </a:extLst>
          </p:cNvPr>
          <p:cNvCxnSpPr>
            <a:cxnSpLocks/>
          </p:cNvCxnSpPr>
          <p:nvPr/>
        </p:nvCxnSpPr>
        <p:spPr>
          <a:xfrm>
            <a:off x="4965935" y="2583421"/>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Elipse 34">
            <a:extLst>
              <a:ext uri="{FF2B5EF4-FFF2-40B4-BE49-F238E27FC236}">
                <a16:creationId xmlns:a16="http://schemas.microsoft.com/office/drawing/2014/main" id="{506A80D3-247D-49F9-A29D-983AE0D2A6E5}"/>
              </a:ext>
            </a:extLst>
          </p:cNvPr>
          <p:cNvSpPr/>
          <p:nvPr/>
        </p:nvSpPr>
        <p:spPr>
          <a:xfrm>
            <a:off x="4906655" y="3476515"/>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Conector: curvado 35">
            <a:extLst>
              <a:ext uri="{FF2B5EF4-FFF2-40B4-BE49-F238E27FC236}">
                <a16:creationId xmlns:a16="http://schemas.microsoft.com/office/drawing/2014/main" id="{F159575E-B8E1-46F8-AA93-E734A67779BD}"/>
              </a:ext>
            </a:extLst>
          </p:cNvPr>
          <p:cNvCxnSpPr>
            <a:cxnSpLocks/>
            <a:stCxn id="35" idx="5"/>
            <a:endCxn id="37" idx="4"/>
          </p:cNvCxnSpPr>
          <p:nvPr/>
        </p:nvCxnSpPr>
        <p:spPr>
          <a:xfrm rot="5400000" flipH="1" flipV="1">
            <a:off x="5516706" y="2097186"/>
            <a:ext cx="966188" cy="1983892"/>
          </a:xfrm>
          <a:prstGeom prst="curvedConnector3">
            <a:avLst>
              <a:gd name="adj1" fmla="val -25360"/>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Elipse 36">
            <a:extLst>
              <a:ext uri="{FF2B5EF4-FFF2-40B4-BE49-F238E27FC236}">
                <a16:creationId xmlns:a16="http://schemas.microsoft.com/office/drawing/2014/main" id="{A1998CF8-6F2B-452C-B481-E8EF77618155}"/>
              </a:ext>
            </a:extLst>
          </p:cNvPr>
          <p:cNvSpPr/>
          <p:nvPr/>
        </p:nvSpPr>
        <p:spPr>
          <a:xfrm>
            <a:off x="6932465" y="2493906"/>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Imagen 37">
            <a:extLst>
              <a:ext uri="{FF2B5EF4-FFF2-40B4-BE49-F238E27FC236}">
                <a16:creationId xmlns:a16="http://schemas.microsoft.com/office/drawing/2014/main" id="{F6ECF743-42DE-4019-8120-61E5D1A60BE5}"/>
              </a:ext>
            </a:extLst>
          </p:cNvPr>
          <p:cNvPicPr>
            <a:picLocks noChangeAspect="1"/>
          </p:cNvPicPr>
          <p:nvPr/>
        </p:nvPicPr>
        <p:blipFill>
          <a:blip r:embed="rId9"/>
          <a:stretch>
            <a:fillRect/>
          </a:stretch>
        </p:blipFill>
        <p:spPr>
          <a:xfrm>
            <a:off x="6962489" y="2254444"/>
            <a:ext cx="236612" cy="231578"/>
          </a:xfrm>
          <a:prstGeom prst="rect">
            <a:avLst/>
          </a:prstGeom>
        </p:spPr>
      </p:pic>
      <p:pic>
        <p:nvPicPr>
          <p:cNvPr id="39" name="Picture 4">
            <a:extLst>
              <a:ext uri="{FF2B5EF4-FFF2-40B4-BE49-F238E27FC236}">
                <a16:creationId xmlns:a16="http://schemas.microsoft.com/office/drawing/2014/main" id="{262B01B2-DB45-4AEA-BDB2-355D80875B67}"/>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742017" y="2071518"/>
            <a:ext cx="254752" cy="269546"/>
          </a:xfrm>
          <a:prstGeom prst="rect">
            <a:avLst/>
          </a:prstGeom>
        </p:spPr>
      </p:pic>
      <p:pic>
        <p:nvPicPr>
          <p:cNvPr id="40" name="Imagen 39">
            <a:extLst>
              <a:ext uri="{FF2B5EF4-FFF2-40B4-BE49-F238E27FC236}">
                <a16:creationId xmlns:a16="http://schemas.microsoft.com/office/drawing/2014/main" id="{D5DAABC1-5C7B-4CBB-90AB-48E65562F42E}"/>
              </a:ext>
            </a:extLst>
          </p:cNvPr>
          <p:cNvPicPr>
            <a:picLocks noChangeAspect="1"/>
          </p:cNvPicPr>
          <p:nvPr/>
        </p:nvPicPr>
        <p:blipFill rotWithShape="1">
          <a:blip r:embed="rId11"/>
          <a:srcRect b="1805"/>
          <a:stretch/>
        </p:blipFill>
        <p:spPr>
          <a:xfrm>
            <a:off x="7065439" y="2575739"/>
            <a:ext cx="205672" cy="200124"/>
          </a:xfrm>
          <a:prstGeom prst="rect">
            <a:avLst/>
          </a:prstGeom>
        </p:spPr>
      </p:pic>
    </p:spTree>
    <p:extLst>
      <p:ext uri="{BB962C8B-B14F-4D97-AF65-F5344CB8AC3E}">
        <p14:creationId xmlns:p14="http://schemas.microsoft.com/office/powerpoint/2010/main" val="7255710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C5767CAC-93DA-4409-9752-3CF4B526EF1F}"/>
              </a:ext>
            </a:extLst>
          </p:cNvPr>
          <p:cNvSpPr/>
          <p:nvPr/>
        </p:nvSpPr>
        <p:spPr>
          <a:xfrm>
            <a:off x="5695120" y="1628974"/>
            <a:ext cx="3474720" cy="3826413"/>
          </a:xfrm>
          <a:prstGeom prst="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7">
            <a:extLst>
              <a:ext uri="{FF2B5EF4-FFF2-40B4-BE49-F238E27FC236}">
                <a16:creationId xmlns:a16="http://schemas.microsoft.com/office/drawing/2014/main" id="{DE2B0A7E-7D27-4BC6-A3C2-54A95CA5FF88}"/>
              </a:ext>
            </a:extLst>
          </p:cNvPr>
          <p:cNvSpPr txBox="1"/>
          <p:nvPr/>
        </p:nvSpPr>
        <p:spPr>
          <a:xfrm>
            <a:off x="6036093" y="2786292"/>
            <a:ext cx="3281720" cy="1384995"/>
          </a:xfrm>
          <a:prstGeom prst="rect">
            <a:avLst/>
          </a:prstGeom>
          <a:noFill/>
        </p:spPr>
        <p:txBody>
          <a:bodyPr wrap="square" rtlCol="0">
            <a:spAutoFit/>
          </a:bodyPr>
          <a:lstStyle/>
          <a:p>
            <a:pPr algn="ctr"/>
            <a:r>
              <a:rPr lang="en-US" sz="2800" dirty="0"/>
              <a:t>Latent space </a:t>
            </a:r>
          </a:p>
          <a:p>
            <a:pPr algn="ctr"/>
            <a:r>
              <a:rPr lang="en-US" sz="2800" dirty="0"/>
              <a:t>starts to </a:t>
            </a:r>
          </a:p>
          <a:p>
            <a:pPr algn="ctr"/>
            <a:r>
              <a:rPr lang="es-ES" sz="2800" dirty="0"/>
              <a:t>R</a:t>
            </a:r>
            <a:r>
              <a:rPr lang="en-US" sz="2800" dirty="0"/>
              <a:t>e-</a:t>
            </a:r>
            <a:r>
              <a:rPr lang="en-US" sz="2800" dirty="0" err="1"/>
              <a:t>organice</a:t>
            </a:r>
            <a:endParaRPr lang="en-US" sz="2800" dirty="0"/>
          </a:p>
        </p:txBody>
      </p:sp>
      <p:sp>
        <p:nvSpPr>
          <p:cNvPr id="2" name="Title 1"/>
          <p:cNvSpPr>
            <a:spLocks noGrp="1"/>
          </p:cNvSpPr>
          <p:nvPr>
            <p:ph type="title"/>
          </p:nvPr>
        </p:nvSpPr>
        <p:spPr>
          <a:xfrm>
            <a:off x="349292" y="160260"/>
            <a:ext cx="11493416" cy="767276"/>
          </a:xfrm>
        </p:spPr>
        <p:txBody>
          <a:bodyPr/>
          <a:lstStyle/>
          <a:p>
            <a:r>
              <a:rPr lang="en-US" dirty="0"/>
              <a:t>Blending Latent Variables [NEW @ER]</a:t>
            </a:r>
          </a:p>
        </p:txBody>
      </p:sp>
      <p:pic>
        <p:nvPicPr>
          <p:cNvPr id="27" name="Picture 3">
            <a:extLst>
              <a:ext uri="{FF2B5EF4-FFF2-40B4-BE49-F238E27FC236}">
                <a16:creationId xmlns:a16="http://schemas.microsoft.com/office/drawing/2014/main" id="{3F7EF02D-39D9-4C5E-8150-92E66E1BBD87}"/>
              </a:ext>
            </a:extLst>
          </p:cNvPr>
          <p:cNvPicPr>
            <a:picLocks noChangeAspect="1"/>
          </p:cNvPicPr>
          <p:nvPr/>
        </p:nvPicPr>
        <p:blipFill rotWithShape="1">
          <a:blip r:embed="rId3">
            <a:extLst>
              <a:ext uri="{28A0092B-C50C-407E-A947-70E740481C1C}">
                <a14:useLocalDpi xmlns:a14="http://schemas.microsoft.com/office/drawing/2010/main" val="0"/>
              </a:ext>
            </a:extLst>
          </a:blip>
          <a:srcRect l="71777" t="-2162" r="8791" b="78285"/>
          <a:stretch/>
        </p:blipFill>
        <p:spPr>
          <a:xfrm>
            <a:off x="4111703" y="1816145"/>
            <a:ext cx="1758751" cy="767276"/>
          </a:xfrm>
          <a:prstGeom prst="rect">
            <a:avLst/>
          </a:prstGeom>
        </p:spPr>
      </p:pic>
      <p:pic>
        <p:nvPicPr>
          <p:cNvPr id="28" name="Picture 3">
            <a:extLst>
              <a:ext uri="{FF2B5EF4-FFF2-40B4-BE49-F238E27FC236}">
                <a16:creationId xmlns:a16="http://schemas.microsoft.com/office/drawing/2014/main" id="{57FEDE17-5EEE-4D1A-8E53-F32F065CB546}"/>
              </a:ext>
            </a:extLst>
          </p:cNvPr>
          <p:cNvPicPr>
            <a:picLocks noChangeAspect="1"/>
          </p:cNvPicPr>
          <p:nvPr/>
        </p:nvPicPr>
        <p:blipFill rotWithShape="1">
          <a:blip r:embed="rId3">
            <a:extLst>
              <a:ext uri="{28A0092B-C50C-407E-A947-70E740481C1C}">
                <a14:useLocalDpi xmlns:a14="http://schemas.microsoft.com/office/drawing/2010/main" val="0"/>
              </a:ext>
            </a:extLst>
          </a:blip>
          <a:srcRect l="50857" t="23883" r="28858" b="50073"/>
          <a:stretch/>
        </p:blipFill>
        <p:spPr>
          <a:xfrm>
            <a:off x="3810233" y="2731765"/>
            <a:ext cx="1835902" cy="836937"/>
          </a:xfrm>
          <a:prstGeom prst="rect">
            <a:avLst/>
          </a:prstGeom>
        </p:spPr>
      </p:pic>
      <p:sp>
        <p:nvSpPr>
          <p:cNvPr id="5" name="Trapezoid 10">
            <a:extLst>
              <a:ext uri="{FF2B5EF4-FFF2-40B4-BE49-F238E27FC236}">
                <a16:creationId xmlns:a16="http://schemas.microsoft.com/office/drawing/2014/main" id="{8FB8083F-439F-498E-AA81-4B2F6F076C5F}"/>
              </a:ext>
            </a:extLst>
          </p:cNvPr>
          <p:cNvSpPr/>
          <p:nvPr/>
        </p:nvSpPr>
        <p:spPr>
          <a:xfrm rot="5400000" flipV="1">
            <a:off x="8792250" y="3031998"/>
            <a:ext cx="2146430" cy="91761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sp>
        <p:nvSpPr>
          <p:cNvPr id="7" name="Trapezoid 10">
            <a:extLst>
              <a:ext uri="{FF2B5EF4-FFF2-40B4-BE49-F238E27FC236}">
                <a16:creationId xmlns:a16="http://schemas.microsoft.com/office/drawing/2014/main" id="{642CC940-2DB2-46FE-A90F-E6E40F75F0AD}"/>
              </a:ext>
            </a:extLst>
          </p:cNvPr>
          <p:cNvSpPr/>
          <p:nvPr/>
        </p:nvSpPr>
        <p:spPr>
          <a:xfrm rot="16200000" flipH="1" flipV="1">
            <a:off x="1228782" y="3033606"/>
            <a:ext cx="2146430" cy="91440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10" name="TextBox 7">
            <a:extLst>
              <a:ext uri="{FF2B5EF4-FFF2-40B4-BE49-F238E27FC236}">
                <a16:creationId xmlns:a16="http://schemas.microsoft.com/office/drawing/2014/main" id="{75471C91-6907-43BD-81A0-789B29243A94}"/>
              </a:ext>
            </a:extLst>
          </p:cNvPr>
          <p:cNvSpPr txBox="1"/>
          <p:nvPr/>
        </p:nvSpPr>
        <p:spPr>
          <a:xfrm>
            <a:off x="5791620" y="1105754"/>
            <a:ext cx="3281720" cy="523220"/>
          </a:xfrm>
          <a:prstGeom prst="rect">
            <a:avLst/>
          </a:prstGeom>
          <a:noFill/>
        </p:spPr>
        <p:txBody>
          <a:bodyPr wrap="square" rtlCol="0">
            <a:spAutoFit/>
          </a:bodyPr>
          <a:lstStyle/>
          <a:p>
            <a:pPr algn="ctr"/>
            <a:r>
              <a:rPr lang="en-US" sz="2800" dirty="0"/>
              <a:t>Latent Space</a:t>
            </a:r>
            <a:endParaRPr lang="en-US" sz="2800" i="1" dirty="0"/>
          </a:p>
        </p:txBody>
      </p:sp>
      <p:pic>
        <p:nvPicPr>
          <p:cNvPr id="11" name="Picture 4">
            <a:extLst>
              <a:ext uri="{FF2B5EF4-FFF2-40B4-BE49-F238E27FC236}">
                <a16:creationId xmlns:a16="http://schemas.microsoft.com/office/drawing/2014/main" id="{B5492FC1-0CED-4171-A0A8-6FFD665124D3}"/>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840339" y="2992764"/>
            <a:ext cx="914401" cy="967501"/>
          </a:xfrm>
          <a:prstGeom prst="rect">
            <a:avLst/>
          </a:prstGeom>
        </p:spPr>
      </p:pic>
      <p:cxnSp>
        <p:nvCxnSpPr>
          <p:cNvPr id="20" name="Straight Arrow Connector 24">
            <a:extLst>
              <a:ext uri="{FF2B5EF4-FFF2-40B4-BE49-F238E27FC236}">
                <a16:creationId xmlns:a16="http://schemas.microsoft.com/office/drawing/2014/main" id="{8357E5F4-CE4A-4BE0-BE18-5A16157A4168}"/>
              </a:ext>
            </a:extLst>
          </p:cNvPr>
          <p:cNvCxnSpPr/>
          <p:nvPr/>
        </p:nvCxnSpPr>
        <p:spPr>
          <a:xfrm flipV="1">
            <a:off x="2863460" y="2898253"/>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6">
            <a:extLst>
              <a:ext uri="{FF2B5EF4-FFF2-40B4-BE49-F238E27FC236}">
                <a16:creationId xmlns:a16="http://schemas.microsoft.com/office/drawing/2014/main" id="{7663EC45-4979-4427-95AC-41C2528EF079}"/>
              </a:ext>
            </a:extLst>
          </p:cNvPr>
          <p:cNvSpPr/>
          <p:nvPr/>
        </p:nvSpPr>
        <p:spPr>
          <a:xfrm>
            <a:off x="3417538" y="2024970"/>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22" name="Rectangle 29">
            <a:extLst>
              <a:ext uri="{FF2B5EF4-FFF2-40B4-BE49-F238E27FC236}">
                <a16:creationId xmlns:a16="http://schemas.microsoft.com/office/drawing/2014/main" id="{3926F3BB-EA7C-4C8B-8D46-66C95DFD8443}"/>
              </a:ext>
            </a:extLst>
          </p:cNvPr>
          <p:cNvSpPr/>
          <p:nvPr/>
        </p:nvSpPr>
        <p:spPr>
          <a:xfrm>
            <a:off x="3412674" y="3791651"/>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23" name="Straight Arrow Connector 30">
            <a:extLst>
              <a:ext uri="{FF2B5EF4-FFF2-40B4-BE49-F238E27FC236}">
                <a16:creationId xmlns:a16="http://schemas.microsoft.com/office/drawing/2014/main" id="{8E64302A-A018-4292-B980-CFFE03B6B1B2}"/>
              </a:ext>
            </a:extLst>
          </p:cNvPr>
          <p:cNvCxnSpPr/>
          <p:nvPr/>
        </p:nvCxnSpPr>
        <p:spPr>
          <a:xfrm>
            <a:off x="2865164" y="3636277"/>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2">
            <a:extLst>
              <a:ext uri="{FF2B5EF4-FFF2-40B4-BE49-F238E27FC236}">
                <a16:creationId xmlns:a16="http://schemas.microsoft.com/office/drawing/2014/main" id="{F6A71B2E-AE58-4208-8D0E-7963C9D780BF}"/>
              </a:ext>
            </a:extLst>
          </p:cNvPr>
          <p:cNvCxnSpPr>
            <a:cxnSpLocks/>
            <a:endCxn id="28" idx="2"/>
          </p:cNvCxnSpPr>
          <p:nvPr/>
        </p:nvCxnSpPr>
        <p:spPr>
          <a:xfrm flipV="1">
            <a:off x="3856435" y="3568702"/>
            <a:ext cx="871749" cy="451238"/>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33">
            <a:extLst>
              <a:ext uri="{FF2B5EF4-FFF2-40B4-BE49-F238E27FC236}">
                <a16:creationId xmlns:a16="http://schemas.microsoft.com/office/drawing/2014/main" id="{56F9D3A5-9A1C-4760-9D58-305A9F7235AC}"/>
              </a:ext>
            </a:extLst>
          </p:cNvPr>
          <p:cNvCxnSpPr>
            <a:cxnSpLocks/>
          </p:cNvCxnSpPr>
          <p:nvPr/>
        </p:nvCxnSpPr>
        <p:spPr>
          <a:xfrm>
            <a:off x="3859218" y="2898253"/>
            <a:ext cx="577147" cy="44412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6" name="Content Placeholder 3">
            <a:extLst>
              <a:ext uri="{FF2B5EF4-FFF2-40B4-BE49-F238E27FC236}">
                <a16:creationId xmlns:a16="http://schemas.microsoft.com/office/drawing/2014/main" id="{34762B13-0B39-4FE9-9CDA-DD9EF92FBF1C}"/>
              </a:ext>
            </a:extLst>
          </p:cNvPr>
          <p:cNvGraphicFramePr>
            <a:graphicFrameLocks noChangeAspect="1"/>
          </p:cNvGraphicFramePr>
          <p:nvPr>
            <p:extLst/>
          </p:nvPr>
        </p:nvGraphicFramePr>
        <p:xfrm>
          <a:off x="2955007" y="4952849"/>
          <a:ext cx="1316037" cy="468492"/>
        </p:xfrm>
        <a:graphic>
          <a:graphicData uri="http://schemas.openxmlformats.org/presentationml/2006/ole">
            <mc:AlternateContent xmlns:mc="http://schemas.openxmlformats.org/markup-compatibility/2006">
              <mc:Choice xmlns:v="urn:schemas-microsoft-com:vml" Requires="v">
                <p:oleObj spid="_x0000_s70660" name="Equation" r:id="rId5" imgW="533400" imgH="190500" progId="Equation.3">
                  <p:embed/>
                </p:oleObj>
              </mc:Choice>
              <mc:Fallback>
                <p:oleObj name="Equation" r:id="rId5" imgW="533400" imgH="190500" progId="Equation.3">
                  <p:embed/>
                  <p:pic>
                    <p:nvPicPr>
                      <p:cNvPr id="26" name="Content Placeholder 3">
                        <a:extLst>
                          <a:ext uri="{FF2B5EF4-FFF2-40B4-BE49-F238E27FC236}">
                            <a16:creationId xmlns:a16="http://schemas.microsoft.com/office/drawing/2014/main" id="{34762B13-0B39-4FE9-9CDA-DD9EF92FBF1C}"/>
                          </a:ext>
                        </a:extLst>
                      </p:cNvPr>
                      <p:cNvPicPr/>
                      <p:nvPr/>
                    </p:nvPicPr>
                    <p:blipFill>
                      <a:blip r:embed="rId6"/>
                      <a:stretch>
                        <a:fillRect/>
                      </a:stretch>
                    </p:blipFill>
                    <p:spPr>
                      <a:xfrm>
                        <a:off x="2955007" y="4952849"/>
                        <a:ext cx="1316037" cy="468492"/>
                      </a:xfrm>
                      <a:prstGeom prst="rect">
                        <a:avLst/>
                      </a:prstGeom>
                    </p:spPr>
                  </p:pic>
                </p:oleObj>
              </mc:Fallback>
            </mc:AlternateContent>
          </a:graphicData>
        </a:graphic>
      </p:graphicFrame>
      <p:graphicFrame>
        <p:nvGraphicFramePr>
          <p:cNvPr id="33" name="Content Placeholder 3">
            <a:extLst>
              <a:ext uri="{FF2B5EF4-FFF2-40B4-BE49-F238E27FC236}">
                <a16:creationId xmlns:a16="http://schemas.microsoft.com/office/drawing/2014/main" id="{4907A32F-2B40-497A-B62B-0380AD197925}"/>
              </a:ext>
            </a:extLst>
          </p:cNvPr>
          <p:cNvGraphicFramePr>
            <a:graphicFrameLocks noChangeAspect="1"/>
          </p:cNvGraphicFramePr>
          <p:nvPr>
            <p:extLst/>
          </p:nvPr>
        </p:nvGraphicFramePr>
        <p:xfrm>
          <a:off x="3168728" y="1584706"/>
          <a:ext cx="942975" cy="425450"/>
        </p:xfrm>
        <a:graphic>
          <a:graphicData uri="http://schemas.openxmlformats.org/presentationml/2006/ole">
            <mc:AlternateContent xmlns:mc="http://schemas.openxmlformats.org/markup-compatibility/2006">
              <mc:Choice xmlns:v="urn:schemas-microsoft-com:vml" Requires="v">
                <p:oleObj spid="_x0000_s70661" name="Equation" r:id="rId7" imgW="393700" imgH="177800" progId="Equation.3">
                  <p:embed/>
                </p:oleObj>
              </mc:Choice>
              <mc:Fallback>
                <p:oleObj name="Equation" r:id="rId7" imgW="393700" imgH="177800" progId="Equation.3">
                  <p:embed/>
                  <p:pic>
                    <p:nvPicPr>
                      <p:cNvPr id="33" name="Content Placeholder 3">
                        <a:extLst>
                          <a:ext uri="{FF2B5EF4-FFF2-40B4-BE49-F238E27FC236}">
                            <a16:creationId xmlns:a16="http://schemas.microsoft.com/office/drawing/2014/main" id="{4907A32F-2B40-497A-B62B-0380AD197925}"/>
                          </a:ext>
                        </a:extLst>
                      </p:cNvPr>
                      <p:cNvPicPr/>
                      <p:nvPr/>
                    </p:nvPicPr>
                    <p:blipFill>
                      <a:blip r:embed="rId8"/>
                      <a:stretch>
                        <a:fillRect/>
                      </a:stretch>
                    </p:blipFill>
                    <p:spPr>
                      <a:xfrm>
                        <a:off x="3168728" y="1584706"/>
                        <a:ext cx="942975" cy="425450"/>
                      </a:xfrm>
                      <a:prstGeom prst="rect">
                        <a:avLst/>
                      </a:prstGeom>
                    </p:spPr>
                  </p:pic>
                </p:oleObj>
              </mc:Fallback>
            </mc:AlternateContent>
          </a:graphicData>
        </a:graphic>
      </p:graphicFrame>
      <p:sp>
        <p:nvSpPr>
          <p:cNvPr id="34" name="Elipse 33">
            <a:extLst>
              <a:ext uri="{FF2B5EF4-FFF2-40B4-BE49-F238E27FC236}">
                <a16:creationId xmlns:a16="http://schemas.microsoft.com/office/drawing/2014/main" id="{4C910D88-19BF-4C95-8965-2A8C46DD61A0}"/>
              </a:ext>
            </a:extLst>
          </p:cNvPr>
          <p:cNvSpPr/>
          <p:nvPr/>
        </p:nvSpPr>
        <p:spPr>
          <a:xfrm>
            <a:off x="6607112" y="230546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Elipse 30">
            <a:extLst>
              <a:ext uri="{FF2B5EF4-FFF2-40B4-BE49-F238E27FC236}">
                <a16:creationId xmlns:a16="http://schemas.microsoft.com/office/drawing/2014/main" id="{9F6EA63A-3E39-4D98-AEF0-F435190FC74E}"/>
              </a:ext>
            </a:extLst>
          </p:cNvPr>
          <p:cNvSpPr/>
          <p:nvPr/>
        </p:nvSpPr>
        <p:spPr>
          <a:xfrm>
            <a:off x="6873346" y="2457860"/>
            <a:ext cx="118562" cy="112132"/>
          </a:xfrm>
          <a:prstGeom prst="ellipse">
            <a:avLst/>
          </a:prstGeom>
          <a:solidFill>
            <a:srgbClr val="00B0F0">
              <a:alpha val="41961"/>
            </a:srgbClr>
          </a:solidFill>
          <a:ln>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Conector recto de flecha 31">
            <a:extLst>
              <a:ext uri="{FF2B5EF4-FFF2-40B4-BE49-F238E27FC236}">
                <a16:creationId xmlns:a16="http://schemas.microsoft.com/office/drawing/2014/main" id="{9B5D0855-2371-4C97-B690-9989C38B9764}"/>
              </a:ext>
            </a:extLst>
          </p:cNvPr>
          <p:cNvCxnSpPr>
            <a:cxnSpLocks/>
          </p:cNvCxnSpPr>
          <p:nvPr/>
        </p:nvCxnSpPr>
        <p:spPr>
          <a:xfrm>
            <a:off x="4508737" y="2583421"/>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Elipse 34">
            <a:extLst>
              <a:ext uri="{FF2B5EF4-FFF2-40B4-BE49-F238E27FC236}">
                <a16:creationId xmlns:a16="http://schemas.microsoft.com/office/drawing/2014/main" id="{506A80D3-247D-49F9-A29D-983AE0D2A6E5}"/>
              </a:ext>
            </a:extLst>
          </p:cNvPr>
          <p:cNvSpPr/>
          <p:nvPr/>
        </p:nvSpPr>
        <p:spPr>
          <a:xfrm>
            <a:off x="4449457" y="3476515"/>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Conector: curvado 35">
            <a:extLst>
              <a:ext uri="{FF2B5EF4-FFF2-40B4-BE49-F238E27FC236}">
                <a16:creationId xmlns:a16="http://schemas.microsoft.com/office/drawing/2014/main" id="{F159575E-B8E1-46F8-AA93-E734A67779BD}"/>
              </a:ext>
            </a:extLst>
          </p:cNvPr>
          <p:cNvCxnSpPr>
            <a:cxnSpLocks/>
            <a:stCxn id="35" idx="5"/>
          </p:cNvCxnSpPr>
          <p:nvPr/>
        </p:nvCxnSpPr>
        <p:spPr>
          <a:xfrm rot="5400000" flipH="1" flipV="1">
            <a:off x="4964155" y="2086359"/>
            <a:ext cx="1072368" cy="1899366"/>
          </a:xfrm>
          <a:prstGeom prst="curvedConnector4">
            <a:avLst>
              <a:gd name="adj1" fmla="val -21317"/>
              <a:gd name="adj2" fmla="val 50457"/>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Elipse 36">
            <a:extLst>
              <a:ext uri="{FF2B5EF4-FFF2-40B4-BE49-F238E27FC236}">
                <a16:creationId xmlns:a16="http://schemas.microsoft.com/office/drawing/2014/main" id="{A1998CF8-6F2B-452C-B481-E8EF77618155}"/>
              </a:ext>
            </a:extLst>
          </p:cNvPr>
          <p:cNvSpPr/>
          <p:nvPr/>
        </p:nvSpPr>
        <p:spPr>
          <a:xfrm>
            <a:off x="6932465" y="2493906"/>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7">
            <a:extLst>
              <a:ext uri="{FF2B5EF4-FFF2-40B4-BE49-F238E27FC236}">
                <a16:creationId xmlns:a16="http://schemas.microsoft.com/office/drawing/2014/main" id="{2AE5C1A1-555D-4F58-972A-C0F23FE8B0E7}"/>
              </a:ext>
            </a:extLst>
          </p:cNvPr>
          <p:cNvSpPr txBox="1"/>
          <p:nvPr/>
        </p:nvSpPr>
        <p:spPr>
          <a:xfrm>
            <a:off x="88415" y="1033551"/>
            <a:ext cx="3281720" cy="954107"/>
          </a:xfrm>
          <a:prstGeom prst="rect">
            <a:avLst/>
          </a:prstGeom>
          <a:noFill/>
        </p:spPr>
        <p:txBody>
          <a:bodyPr wrap="square" rtlCol="0">
            <a:spAutoFit/>
          </a:bodyPr>
          <a:lstStyle/>
          <a:p>
            <a:pPr algn="ctr"/>
            <a:r>
              <a:rPr lang="en-US" sz="2800" dirty="0"/>
              <a:t>Train with 1</a:t>
            </a:r>
            <a:r>
              <a:rPr lang="en-US" sz="2800" baseline="30000" dirty="0"/>
              <a:t>st</a:t>
            </a:r>
            <a:r>
              <a:rPr lang="en-US" sz="2800" dirty="0"/>
              <a:t> sample again</a:t>
            </a:r>
            <a:endParaRPr lang="en-US" sz="2800" i="1" dirty="0"/>
          </a:p>
        </p:txBody>
      </p:sp>
      <p:sp>
        <p:nvSpPr>
          <p:cNvPr id="40" name="Elipse 39">
            <a:extLst>
              <a:ext uri="{FF2B5EF4-FFF2-40B4-BE49-F238E27FC236}">
                <a16:creationId xmlns:a16="http://schemas.microsoft.com/office/drawing/2014/main" id="{1350F111-0164-4E7B-A5C1-2C7F854F9DAE}"/>
              </a:ext>
            </a:extLst>
          </p:cNvPr>
          <p:cNvSpPr/>
          <p:nvPr/>
        </p:nvSpPr>
        <p:spPr>
          <a:xfrm>
            <a:off x="6697170" y="2672544"/>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onector recto de flecha 13">
            <a:extLst>
              <a:ext uri="{FF2B5EF4-FFF2-40B4-BE49-F238E27FC236}">
                <a16:creationId xmlns:a16="http://schemas.microsoft.com/office/drawing/2014/main" id="{FC6EAB1E-BD64-423B-95D5-2502A783E5A9}"/>
              </a:ext>
            </a:extLst>
          </p:cNvPr>
          <p:cNvCxnSpPr>
            <a:cxnSpLocks/>
            <a:stCxn id="31" idx="3"/>
            <a:endCxn id="40" idx="7"/>
          </p:cNvCxnSpPr>
          <p:nvPr/>
        </p:nvCxnSpPr>
        <p:spPr>
          <a:xfrm flipH="1">
            <a:off x="6798369" y="2553571"/>
            <a:ext cx="92340" cy="1353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Elipse 41">
            <a:extLst>
              <a:ext uri="{FF2B5EF4-FFF2-40B4-BE49-F238E27FC236}">
                <a16:creationId xmlns:a16="http://schemas.microsoft.com/office/drawing/2014/main" id="{72CCAA22-3C13-406F-AFD8-291B8B7232CE}"/>
              </a:ext>
            </a:extLst>
          </p:cNvPr>
          <p:cNvSpPr/>
          <p:nvPr/>
        </p:nvSpPr>
        <p:spPr>
          <a:xfrm>
            <a:off x="6459468" y="24378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
            <a:extLst>
              <a:ext uri="{FF2B5EF4-FFF2-40B4-BE49-F238E27FC236}">
                <a16:creationId xmlns:a16="http://schemas.microsoft.com/office/drawing/2014/main" id="{2F612533-80DB-4A5E-9051-FD7306142970}"/>
              </a:ext>
            </a:extLst>
          </p:cNvPr>
          <p:cNvPicPr>
            <a:picLocks noChangeAspect="1"/>
          </p:cNvPicPr>
          <p:nvPr/>
        </p:nvPicPr>
        <p:blipFill rotWithShape="1">
          <a:blip r:embed="rId4">
            <a:extLst>
              <a:ext uri="{28A0092B-C50C-407E-A947-70E740481C1C}">
                <a14:useLocalDpi xmlns:a14="http://schemas.microsoft.com/office/drawing/2010/main" val="0"/>
              </a:ext>
            </a:extLst>
          </a:blip>
          <a:srcRect l="20230" t="54323" r="59843" b="1690"/>
          <a:stretch/>
        </p:blipFill>
        <p:spPr>
          <a:xfrm>
            <a:off x="10428803" y="3048369"/>
            <a:ext cx="938768" cy="884869"/>
          </a:xfrm>
          <a:prstGeom prst="rect">
            <a:avLst/>
          </a:prstGeom>
        </p:spPr>
      </p:pic>
      <p:pic>
        <p:nvPicPr>
          <p:cNvPr id="45" name="Imagen 44">
            <a:extLst>
              <a:ext uri="{FF2B5EF4-FFF2-40B4-BE49-F238E27FC236}">
                <a16:creationId xmlns:a16="http://schemas.microsoft.com/office/drawing/2014/main" id="{03DF6F4C-D07A-4D92-B31A-A9F2260E5978}"/>
              </a:ext>
            </a:extLst>
          </p:cNvPr>
          <p:cNvPicPr>
            <a:picLocks noChangeAspect="1"/>
          </p:cNvPicPr>
          <p:nvPr/>
        </p:nvPicPr>
        <p:blipFill>
          <a:blip r:embed="rId9"/>
          <a:stretch>
            <a:fillRect/>
          </a:stretch>
        </p:blipFill>
        <p:spPr>
          <a:xfrm>
            <a:off x="6482125" y="2748368"/>
            <a:ext cx="236612" cy="231578"/>
          </a:xfrm>
          <a:prstGeom prst="rect">
            <a:avLst/>
          </a:prstGeom>
        </p:spPr>
      </p:pic>
      <p:pic>
        <p:nvPicPr>
          <p:cNvPr id="46" name="Picture 4">
            <a:extLst>
              <a:ext uri="{FF2B5EF4-FFF2-40B4-BE49-F238E27FC236}">
                <a16:creationId xmlns:a16="http://schemas.microsoft.com/office/drawing/2014/main" id="{C51F6B79-5BB7-45C7-BDC2-91DA99ABA141}"/>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742017" y="2071518"/>
            <a:ext cx="254752" cy="269546"/>
          </a:xfrm>
          <a:prstGeom prst="rect">
            <a:avLst/>
          </a:prstGeom>
        </p:spPr>
      </p:pic>
      <p:pic>
        <p:nvPicPr>
          <p:cNvPr id="47" name="Imagen 46">
            <a:extLst>
              <a:ext uri="{FF2B5EF4-FFF2-40B4-BE49-F238E27FC236}">
                <a16:creationId xmlns:a16="http://schemas.microsoft.com/office/drawing/2014/main" id="{350551FE-40AE-47B3-9ACB-236109FE49A6}"/>
              </a:ext>
            </a:extLst>
          </p:cNvPr>
          <p:cNvPicPr>
            <a:picLocks noChangeAspect="1"/>
          </p:cNvPicPr>
          <p:nvPr/>
        </p:nvPicPr>
        <p:blipFill rotWithShape="1">
          <a:blip r:embed="rId10"/>
          <a:srcRect b="1805"/>
          <a:stretch/>
        </p:blipFill>
        <p:spPr>
          <a:xfrm>
            <a:off x="7065439" y="2575739"/>
            <a:ext cx="205672" cy="200124"/>
          </a:xfrm>
          <a:prstGeom prst="rect">
            <a:avLst/>
          </a:prstGeom>
        </p:spPr>
      </p:pic>
      <p:pic>
        <p:nvPicPr>
          <p:cNvPr id="48" name="Picture 4">
            <a:extLst>
              <a:ext uri="{FF2B5EF4-FFF2-40B4-BE49-F238E27FC236}">
                <a16:creationId xmlns:a16="http://schemas.microsoft.com/office/drawing/2014/main" id="{4F4EEA6B-4CC9-48E4-AB5F-F8847A2DD94F}"/>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220651" y="2151729"/>
            <a:ext cx="254752" cy="269546"/>
          </a:xfrm>
          <a:prstGeom prst="rect">
            <a:avLst/>
          </a:prstGeom>
        </p:spPr>
      </p:pic>
    </p:spTree>
    <p:extLst>
      <p:ext uri="{BB962C8B-B14F-4D97-AF65-F5344CB8AC3E}">
        <p14:creationId xmlns:p14="http://schemas.microsoft.com/office/powerpoint/2010/main" val="42460851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60260"/>
            <a:ext cx="11493416" cy="767276"/>
          </a:xfrm>
        </p:spPr>
        <p:txBody>
          <a:bodyPr/>
          <a:lstStyle/>
          <a:p>
            <a:r>
              <a:rPr lang="en-US" dirty="0"/>
              <a:t>Blending Latent Variables [NEW @ER]</a:t>
            </a:r>
          </a:p>
        </p:txBody>
      </p:sp>
      <p:pic>
        <p:nvPicPr>
          <p:cNvPr id="27" name="Picture 3">
            <a:extLst>
              <a:ext uri="{FF2B5EF4-FFF2-40B4-BE49-F238E27FC236}">
                <a16:creationId xmlns:a16="http://schemas.microsoft.com/office/drawing/2014/main" id="{3F7EF02D-39D9-4C5E-8150-92E66E1BBD87}"/>
              </a:ext>
            </a:extLst>
          </p:cNvPr>
          <p:cNvPicPr>
            <a:picLocks noChangeAspect="1"/>
          </p:cNvPicPr>
          <p:nvPr/>
        </p:nvPicPr>
        <p:blipFill rotWithShape="1">
          <a:blip r:embed="rId3">
            <a:extLst>
              <a:ext uri="{28A0092B-C50C-407E-A947-70E740481C1C}">
                <a14:useLocalDpi xmlns:a14="http://schemas.microsoft.com/office/drawing/2010/main" val="0"/>
              </a:ext>
            </a:extLst>
          </a:blip>
          <a:srcRect l="71777" t="-2162" r="8791" b="78285"/>
          <a:stretch/>
        </p:blipFill>
        <p:spPr>
          <a:xfrm>
            <a:off x="4111703" y="1816145"/>
            <a:ext cx="1758751" cy="767276"/>
          </a:xfrm>
          <a:prstGeom prst="rect">
            <a:avLst/>
          </a:prstGeom>
        </p:spPr>
      </p:pic>
      <p:pic>
        <p:nvPicPr>
          <p:cNvPr id="28" name="Picture 3">
            <a:extLst>
              <a:ext uri="{FF2B5EF4-FFF2-40B4-BE49-F238E27FC236}">
                <a16:creationId xmlns:a16="http://schemas.microsoft.com/office/drawing/2014/main" id="{57FEDE17-5EEE-4D1A-8E53-F32F065CB546}"/>
              </a:ext>
            </a:extLst>
          </p:cNvPr>
          <p:cNvPicPr>
            <a:picLocks noChangeAspect="1"/>
          </p:cNvPicPr>
          <p:nvPr/>
        </p:nvPicPr>
        <p:blipFill rotWithShape="1">
          <a:blip r:embed="rId3">
            <a:extLst>
              <a:ext uri="{28A0092B-C50C-407E-A947-70E740481C1C}">
                <a14:useLocalDpi xmlns:a14="http://schemas.microsoft.com/office/drawing/2010/main" val="0"/>
              </a:ext>
            </a:extLst>
          </a:blip>
          <a:srcRect l="50857" t="23883" r="28858" b="50073"/>
          <a:stretch/>
        </p:blipFill>
        <p:spPr>
          <a:xfrm>
            <a:off x="3810233" y="2731765"/>
            <a:ext cx="1835902" cy="836937"/>
          </a:xfrm>
          <a:prstGeom prst="rect">
            <a:avLst/>
          </a:prstGeom>
        </p:spPr>
      </p:pic>
      <p:sp>
        <p:nvSpPr>
          <p:cNvPr id="5" name="Trapezoid 10">
            <a:extLst>
              <a:ext uri="{FF2B5EF4-FFF2-40B4-BE49-F238E27FC236}">
                <a16:creationId xmlns:a16="http://schemas.microsoft.com/office/drawing/2014/main" id="{8FB8083F-439F-498E-AA81-4B2F6F076C5F}"/>
              </a:ext>
            </a:extLst>
          </p:cNvPr>
          <p:cNvSpPr/>
          <p:nvPr/>
        </p:nvSpPr>
        <p:spPr>
          <a:xfrm rot="5400000" flipV="1">
            <a:off x="8792250" y="3031998"/>
            <a:ext cx="2146430" cy="91761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sp>
        <p:nvSpPr>
          <p:cNvPr id="7" name="Trapezoid 10">
            <a:extLst>
              <a:ext uri="{FF2B5EF4-FFF2-40B4-BE49-F238E27FC236}">
                <a16:creationId xmlns:a16="http://schemas.microsoft.com/office/drawing/2014/main" id="{642CC940-2DB2-46FE-A90F-E6E40F75F0AD}"/>
              </a:ext>
            </a:extLst>
          </p:cNvPr>
          <p:cNvSpPr/>
          <p:nvPr/>
        </p:nvSpPr>
        <p:spPr>
          <a:xfrm rot="16200000" flipH="1" flipV="1">
            <a:off x="1228782" y="3033606"/>
            <a:ext cx="2146430" cy="91440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9" name="Rectángulo 8">
            <a:extLst>
              <a:ext uri="{FF2B5EF4-FFF2-40B4-BE49-F238E27FC236}">
                <a16:creationId xmlns:a16="http://schemas.microsoft.com/office/drawing/2014/main" id="{C5767CAC-93DA-4409-9752-3CF4B526EF1F}"/>
              </a:ext>
            </a:extLst>
          </p:cNvPr>
          <p:cNvSpPr/>
          <p:nvPr/>
        </p:nvSpPr>
        <p:spPr>
          <a:xfrm>
            <a:off x="5695120" y="1628974"/>
            <a:ext cx="3474720" cy="3826413"/>
          </a:xfrm>
          <a:prstGeom prst="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7">
            <a:extLst>
              <a:ext uri="{FF2B5EF4-FFF2-40B4-BE49-F238E27FC236}">
                <a16:creationId xmlns:a16="http://schemas.microsoft.com/office/drawing/2014/main" id="{75471C91-6907-43BD-81A0-789B29243A94}"/>
              </a:ext>
            </a:extLst>
          </p:cNvPr>
          <p:cNvSpPr txBox="1"/>
          <p:nvPr/>
        </p:nvSpPr>
        <p:spPr>
          <a:xfrm>
            <a:off x="5791620" y="1105754"/>
            <a:ext cx="3281720" cy="523220"/>
          </a:xfrm>
          <a:prstGeom prst="rect">
            <a:avLst/>
          </a:prstGeom>
          <a:noFill/>
        </p:spPr>
        <p:txBody>
          <a:bodyPr wrap="square" rtlCol="0">
            <a:spAutoFit/>
          </a:bodyPr>
          <a:lstStyle/>
          <a:p>
            <a:pPr algn="ctr"/>
            <a:r>
              <a:rPr lang="en-US" sz="2800" dirty="0"/>
              <a:t>Latent Space</a:t>
            </a:r>
            <a:endParaRPr lang="en-US" sz="2800" i="1" dirty="0"/>
          </a:p>
        </p:txBody>
      </p:sp>
      <p:pic>
        <p:nvPicPr>
          <p:cNvPr id="11" name="Picture 4">
            <a:extLst>
              <a:ext uri="{FF2B5EF4-FFF2-40B4-BE49-F238E27FC236}">
                <a16:creationId xmlns:a16="http://schemas.microsoft.com/office/drawing/2014/main" id="{B5492FC1-0CED-4171-A0A8-6FFD665124D3}"/>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840339" y="2992764"/>
            <a:ext cx="914401" cy="967501"/>
          </a:xfrm>
          <a:prstGeom prst="rect">
            <a:avLst/>
          </a:prstGeom>
        </p:spPr>
      </p:pic>
      <p:cxnSp>
        <p:nvCxnSpPr>
          <p:cNvPr id="20" name="Straight Arrow Connector 24">
            <a:extLst>
              <a:ext uri="{FF2B5EF4-FFF2-40B4-BE49-F238E27FC236}">
                <a16:creationId xmlns:a16="http://schemas.microsoft.com/office/drawing/2014/main" id="{8357E5F4-CE4A-4BE0-BE18-5A16157A4168}"/>
              </a:ext>
            </a:extLst>
          </p:cNvPr>
          <p:cNvCxnSpPr/>
          <p:nvPr/>
        </p:nvCxnSpPr>
        <p:spPr>
          <a:xfrm flipV="1">
            <a:off x="2863460" y="2898253"/>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6">
            <a:extLst>
              <a:ext uri="{FF2B5EF4-FFF2-40B4-BE49-F238E27FC236}">
                <a16:creationId xmlns:a16="http://schemas.microsoft.com/office/drawing/2014/main" id="{7663EC45-4979-4427-95AC-41C2528EF079}"/>
              </a:ext>
            </a:extLst>
          </p:cNvPr>
          <p:cNvSpPr/>
          <p:nvPr/>
        </p:nvSpPr>
        <p:spPr>
          <a:xfrm>
            <a:off x="3417538" y="2024970"/>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22" name="Rectangle 29">
            <a:extLst>
              <a:ext uri="{FF2B5EF4-FFF2-40B4-BE49-F238E27FC236}">
                <a16:creationId xmlns:a16="http://schemas.microsoft.com/office/drawing/2014/main" id="{3926F3BB-EA7C-4C8B-8D46-66C95DFD8443}"/>
              </a:ext>
            </a:extLst>
          </p:cNvPr>
          <p:cNvSpPr/>
          <p:nvPr/>
        </p:nvSpPr>
        <p:spPr>
          <a:xfrm>
            <a:off x="3412674" y="3791651"/>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23" name="Straight Arrow Connector 30">
            <a:extLst>
              <a:ext uri="{FF2B5EF4-FFF2-40B4-BE49-F238E27FC236}">
                <a16:creationId xmlns:a16="http://schemas.microsoft.com/office/drawing/2014/main" id="{8E64302A-A018-4292-B980-CFFE03B6B1B2}"/>
              </a:ext>
            </a:extLst>
          </p:cNvPr>
          <p:cNvCxnSpPr/>
          <p:nvPr/>
        </p:nvCxnSpPr>
        <p:spPr>
          <a:xfrm>
            <a:off x="2865164" y="3636277"/>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2">
            <a:extLst>
              <a:ext uri="{FF2B5EF4-FFF2-40B4-BE49-F238E27FC236}">
                <a16:creationId xmlns:a16="http://schemas.microsoft.com/office/drawing/2014/main" id="{F6A71B2E-AE58-4208-8D0E-7963C9D780BF}"/>
              </a:ext>
            </a:extLst>
          </p:cNvPr>
          <p:cNvCxnSpPr>
            <a:cxnSpLocks/>
            <a:endCxn id="28" idx="2"/>
          </p:cNvCxnSpPr>
          <p:nvPr/>
        </p:nvCxnSpPr>
        <p:spPr>
          <a:xfrm flipV="1">
            <a:off x="3856435" y="3568702"/>
            <a:ext cx="871749" cy="451238"/>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33">
            <a:extLst>
              <a:ext uri="{FF2B5EF4-FFF2-40B4-BE49-F238E27FC236}">
                <a16:creationId xmlns:a16="http://schemas.microsoft.com/office/drawing/2014/main" id="{56F9D3A5-9A1C-4760-9D58-305A9F7235AC}"/>
              </a:ext>
            </a:extLst>
          </p:cNvPr>
          <p:cNvCxnSpPr>
            <a:cxnSpLocks/>
          </p:cNvCxnSpPr>
          <p:nvPr/>
        </p:nvCxnSpPr>
        <p:spPr>
          <a:xfrm>
            <a:off x="3859218" y="2898253"/>
            <a:ext cx="577147" cy="44412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6" name="Content Placeholder 3">
            <a:extLst>
              <a:ext uri="{FF2B5EF4-FFF2-40B4-BE49-F238E27FC236}">
                <a16:creationId xmlns:a16="http://schemas.microsoft.com/office/drawing/2014/main" id="{34762B13-0B39-4FE9-9CDA-DD9EF92FBF1C}"/>
              </a:ext>
            </a:extLst>
          </p:cNvPr>
          <p:cNvGraphicFramePr>
            <a:graphicFrameLocks noChangeAspect="1"/>
          </p:cNvGraphicFramePr>
          <p:nvPr>
            <p:extLst/>
          </p:nvPr>
        </p:nvGraphicFramePr>
        <p:xfrm>
          <a:off x="2955007" y="4952849"/>
          <a:ext cx="1316037" cy="468492"/>
        </p:xfrm>
        <a:graphic>
          <a:graphicData uri="http://schemas.openxmlformats.org/presentationml/2006/ole">
            <mc:AlternateContent xmlns:mc="http://schemas.openxmlformats.org/markup-compatibility/2006">
              <mc:Choice xmlns:v="urn:schemas-microsoft-com:vml" Requires="v">
                <p:oleObj spid="_x0000_s71684" name="Equation" r:id="rId5" imgW="533400" imgH="190500" progId="Equation.3">
                  <p:embed/>
                </p:oleObj>
              </mc:Choice>
              <mc:Fallback>
                <p:oleObj name="Equation" r:id="rId5" imgW="533400" imgH="190500" progId="Equation.3">
                  <p:embed/>
                  <p:pic>
                    <p:nvPicPr>
                      <p:cNvPr id="26" name="Content Placeholder 3">
                        <a:extLst>
                          <a:ext uri="{FF2B5EF4-FFF2-40B4-BE49-F238E27FC236}">
                            <a16:creationId xmlns:a16="http://schemas.microsoft.com/office/drawing/2014/main" id="{34762B13-0B39-4FE9-9CDA-DD9EF92FBF1C}"/>
                          </a:ext>
                        </a:extLst>
                      </p:cNvPr>
                      <p:cNvPicPr/>
                      <p:nvPr/>
                    </p:nvPicPr>
                    <p:blipFill>
                      <a:blip r:embed="rId6"/>
                      <a:stretch>
                        <a:fillRect/>
                      </a:stretch>
                    </p:blipFill>
                    <p:spPr>
                      <a:xfrm>
                        <a:off x="2955007" y="4952849"/>
                        <a:ext cx="1316037" cy="468492"/>
                      </a:xfrm>
                      <a:prstGeom prst="rect">
                        <a:avLst/>
                      </a:prstGeom>
                    </p:spPr>
                  </p:pic>
                </p:oleObj>
              </mc:Fallback>
            </mc:AlternateContent>
          </a:graphicData>
        </a:graphic>
      </p:graphicFrame>
      <p:graphicFrame>
        <p:nvGraphicFramePr>
          <p:cNvPr id="33" name="Content Placeholder 3">
            <a:extLst>
              <a:ext uri="{FF2B5EF4-FFF2-40B4-BE49-F238E27FC236}">
                <a16:creationId xmlns:a16="http://schemas.microsoft.com/office/drawing/2014/main" id="{4907A32F-2B40-497A-B62B-0380AD197925}"/>
              </a:ext>
            </a:extLst>
          </p:cNvPr>
          <p:cNvGraphicFramePr>
            <a:graphicFrameLocks noChangeAspect="1"/>
          </p:cNvGraphicFramePr>
          <p:nvPr>
            <p:extLst/>
          </p:nvPr>
        </p:nvGraphicFramePr>
        <p:xfrm>
          <a:off x="3168728" y="1584706"/>
          <a:ext cx="942975" cy="425450"/>
        </p:xfrm>
        <a:graphic>
          <a:graphicData uri="http://schemas.openxmlformats.org/presentationml/2006/ole">
            <mc:AlternateContent xmlns:mc="http://schemas.openxmlformats.org/markup-compatibility/2006">
              <mc:Choice xmlns:v="urn:schemas-microsoft-com:vml" Requires="v">
                <p:oleObj spid="_x0000_s71685" name="Equation" r:id="rId7" imgW="393700" imgH="177800" progId="Equation.3">
                  <p:embed/>
                </p:oleObj>
              </mc:Choice>
              <mc:Fallback>
                <p:oleObj name="Equation" r:id="rId7" imgW="393700" imgH="177800" progId="Equation.3">
                  <p:embed/>
                  <p:pic>
                    <p:nvPicPr>
                      <p:cNvPr id="33" name="Content Placeholder 3">
                        <a:extLst>
                          <a:ext uri="{FF2B5EF4-FFF2-40B4-BE49-F238E27FC236}">
                            <a16:creationId xmlns:a16="http://schemas.microsoft.com/office/drawing/2014/main" id="{4907A32F-2B40-497A-B62B-0380AD197925}"/>
                          </a:ext>
                        </a:extLst>
                      </p:cNvPr>
                      <p:cNvPicPr/>
                      <p:nvPr/>
                    </p:nvPicPr>
                    <p:blipFill>
                      <a:blip r:embed="rId8"/>
                      <a:stretch>
                        <a:fillRect/>
                      </a:stretch>
                    </p:blipFill>
                    <p:spPr>
                      <a:xfrm>
                        <a:off x="3168728" y="1584706"/>
                        <a:ext cx="942975" cy="425450"/>
                      </a:xfrm>
                      <a:prstGeom prst="rect">
                        <a:avLst/>
                      </a:prstGeom>
                    </p:spPr>
                  </p:pic>
                </p:oleObj>
              </mc:Fallback>
            </mc:AlternateContent>
          </a:graphicData>
        </a:graphic>
      </p:graphicFrame>
      <p:sp>
        <p:nvSpPr>
          <p:cNvPr id="34" name="Elipse 33">
            <a:extLst>
              <a:ext uri="{FF2B5EF4-FFF2-40B4-BE49-F238E27FC236}">
                <a16:creationId xmlns:a16="http://schemas.microsoft.com/office/drawing/2014/main" id="{4C910D88-19BF-4C95-8965-2A8C46DD61A0}"/>
              </a:ext>
            </a:extLst>
          </p:cNvPr>
          <p:cNvSpPr/>
          <p:nvPr/>
        </p:nvSpPr>
        <p:spPr>
          <a:xfrm>
            <a:off x="6607112" y="230546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Conector recto de flecha 31">
            <a:extLst>
              <a:ext uri="{FF2B5EF4-FFF2-40B4-BE49-F238E27FC236}">
                <a16:creationId xmlns:a16="http://schemas.microsoft.com/office/drawing/2014/main" id="{9B5D0855-2371-4C97-B690-9989C38B9764}"/>
              </a:ext>
            </a:extLst>
          </p:cNvPr>
          <p:cNvCxnSpPr>
            <a:cxnSpLocks/>
          </p:cNvCxnSpPr>
          <p:nvPr/>
        </p:nvCxnSpPr>
        <p:spPr>
          <a:xfrm>
            <a:off x="4723422" y="2583421"/>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Elipse 34">
            <a:extLst>
              <a:ext uri="{FF2B5EF4-FFF2-40B4-BE49-F238E27FC236}">
                <a16:creationId xmlns:a16="http://schemas.microsoft.com/office/drawing/2014/main" id="{506A80D3-247D-49F9-A29D-983AE0D2A6E5}"/>
              </a:ext>
            </a:extLst>
          </p:cNvPr>
          <p:cNvSpPr/>
          <p:nvPr/>
        </p:nvSpPr>
        <p:spPr>
          <a:xfrm>
            <a:off x="4664142" y="3476515"/>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Conector: curvado 35">
            <a:extLst>
              <a:ext uri="{FF2B5EF4-FFF2-40B4-BE49-F238E27FC236}">
                <a16:creationId xmlns:a16="http://schemas.microsoft.com/office/drawing/2014/main" id="{F159575E-B8E1-46F8-AA93-E734A67779BD}"/>
              </a:ext>
            </a:extLst>
          </p:cNvPr>
          <p:cNvCxnSpPr>
            <a:cxnSpLocks/>
            <a:stCxn id="35" idx="5"/>
            <a:endCxn id="39" idx="2"/>
          </p:cNvCxnSpPr>
          <p:nvPr/>
        </p:nvCxnSpPr>
        <p:spPr>
          <a:xfrm rot="5400000" flipH="1" flipV="1">
            <a:off x="5206124" y="2142637"/>
            <a:ext cx="988805" cy="1870373"/>
          </a:xfrm>
          <a:prstGeom prst="curvedConnector4">
            <a:avLst>
              <a:gd name="adj1" fmla="val -23119"/>
              <a:gd name="adj2" fmla="val 50464"/>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Elipse 36">
            <a:extLst>
              <a:ext uri="{FF2B5EF4-FFF2-40B4-BE49-F238E27FC236}">
                <a16:creationId xmlns:a16="http://schemas.microsoft.com/office/drawing/2014/main" id="{A1998CF8-6F2B-452C-B481-E8EF77618155}"/>
              </a:ext>
            </a:extLst>
          </p:cNvPr>
          <p:cNvSpPr/>
          <p:nvPr/>
        </p:nvSpPr>
        <p:spPr>
          <a:xfrm>
            <a:off x="6932465" y="2493906"/>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7">
            <a:extLst>
              <a:ext uri="{FF2B5EF4-FFF2-40B4-BE49-F238E27FC236}">
                <a16:creationId xmlns:a16="http://schemas.microsoft.com/office/drawing/2014/main" id="{2AE5C1A1-555D-4F58-972A-C0F23FE8B0E7}"/>
              </a:ext>
            </a:extLst>
          </p:cNvPr>
          <p:cNvSpPr txBox="1"/>
          <p:nvPr/>
        </p:nvSpPr>
        <p:spPr>
          <a:xfrm>
            <a:off x="-259722" y="1825542"/>
            <a:ext cx="3281720" cy="523220"/>
          </a:xfrm>
          <a:prstGeom prst="rect">
            <a:avLst/>
          </a:prstGeom>
          <a:noFill/>
        </p:spPr>
        <p:txBody>
          <a:bodyPr wrap="square" rtlCol="0">
            <a:spAutoFit/>
          </a:bodyPr>
          <a:lstStyle/>
          <a:p>
            <a:pPr algn="ctr"/>
            <a:r>
              <a:rPr lang="en-US" sz="2800" dirty="0"/>
              <a:t>And again…</a:t>
            </a:r>
            <a:endParaRPr lang="en-US" sz="2800" i="1" dirty="0"/>
          </a:p>
        </p:txBody>
      </p:sp>
      <p:sp>
        <p:nvSpPr>
          <p:cNvPr id="40" name="Elipse 39">
            <a:extLst>
              <a:ext uri="{FF2B5EF4-FFF2-40B4-BE49-F238E27FC236}">
                <a16:creationId xmlns:a16="http://schemas.microsoft.com/office/drawing/2014/main" id="{1350F111-0164-4E7B-A5C1-2C7F854F9DAE}"/>
              </a:ext>
            </a:extLst>
          </p:cNvPr>
          <p:cNvSpPr/>
          <p:nvPr/>
        </p:nvSpPr>
        <p:spPr>
          <a:xfrm>
            <a:off x="6697170" y="2672544"/>
            <a:ext cx="118562" cy="112132"/>
          </a:xfrm>
          <a:prstGeom prst="ellipse">
            <a:avLst/>
          </a:prstGeom>
          <a:solidFill>
            <a:srgbClr val="00B0F0">
              <a:alpha val="27059"/>
            </a:srgbClr>
          </a:solidFill>
          <a:ln>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onector recto de flecha 13">
            <a:extLst>
              <a:ext uri="{FF2B5EF4-FFF2-40B4-BE49-F238E27FC236}">
                <a16:creationId xmlns:a16="http://schemas.microsoft.com/office/drawing/2014/main" id="{FC6EAB1E-BD64-423B-95D5-2502A783E5A9}"/>
              </a:ext>
            </a:extLst>
          </p:cNvPr>
          <p:cNvCxnSpPr>
            <a:cxnSpLocks/>
            <a:stCxn id="40" idx="5"/>
            <a:endCxn id="43" idx="1"/>
          </p:cNvCxnSpPr>
          <p:nvPr/>
        </p:nvCxnSpPr>
        <p:spPr>
          <a:xfrm>
            <a:off x="6798369" y="2768255"/>
            <a:ext cx="26719" cy="15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Elipse 41">
            <a:extLst>
              <a:ext uri="{FF2B5EF4-FFF2-40B4-BE49-F238E27FC236}">
                <a16:creationId xmlns:a16="http://schemas.microsoft.com/office/drawing/2014/main" id="{72CCAA22-3C13-406F-AFD8-291B8B7232CE}"/>
              </a:ext>
            </a:extLst>
          </p:cNvPr>
          <p:cNvSpPr/>
          <p:nvPr/>
        </p:nvSpPr>
        <p:spPr>
          <a:xfrm>
            <a:off x="6459468" y="24378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Elipse 38">
            <a:extLst>
              <a:ext uri="{FF2B5EF4-FFF2-40B4-BE49-F238E27FC236}">
                <a16:creationId xmlns:a16="http://schemas.microsoft.com/office/drawing/2014/main" id="{780127D9-142B-4ADB-BD59-44B08E2FB78B}"/>
              </a:ext>
            </a:extLst>
          </p:cNvPr>
          <p:cNvSpPr/>
          <p:nvPr/>
        </p:nvSpPr>
        <p:spPr>
          <a:xfrm>
            <a:off x="6635714" y="2527355"/>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Elipse 42">
            <a:extLst>
              <a:ext uri="{FF2B5EF4-FFF2-40B4-BE49-F238E27FC236}">
                <a16:creationId xmlns:a16="http://schemas.microsoft.com/office/drawing/2014/main" id="{5B333DE3-53D4-47D6-971F-A107DA82D5DD}"/>
              </a:ext>
            </a:extLst>
          </p:cNvPr>
          <p:cNvSpPr/>
          <p:nvPr/>
        </p:nvSpPr>
        <p:spPr>
          <a:xfrm>
            <a:off x="6807725" y="2908263"/>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
            <a:extLst>
              <a:ext uri="{FF2B5EF4-FFF2-40B4-BE49-F238E27FC236}">
                <a16:creationId xmlns:a16="http://schemas.microsoft.com/office/drawing/2014/main" id="{C125D943-B847-4C8F-B399-E84DE77284F8}"/>
              </a:ext>
            </a:extLst>
          </p:cNvPr>
          <p:cNvPicPr>
            <a:picLocks noChangeAspect="1"/>
          </p:cNvPicPr>
          <p:nvPr/>
        </p:nvPicPr>
        <p:blipFill rotWithShape="1">
          <a:blip r:embed="rId4">
            <a:extLst>
              <a:ext uri="{28A0092B-C50C-407E-A947-70E740481C1C}">
                <a14:useLocalDpi xmlns:a14="http://schemas.microsoft.com/office/drawing/2010/main" val="0"/>
              </a:ext>
            </a:extLst>
          </a:blip>
          <a:srcRect l="20230" t="54323" r="59843" b="1690"/>
          <a:stretch/>
        </p:blipFill>
        <p:spPr>
          <a:xfrm>
            <a:off x="10428803" y="3048369"/>
            <a:ext cx="938768" cy="884869"/>
          </a:xfrm>
          <a:prstGeom prst="rect">
            <a:avLst/>
          </a:prstGeom>
        </p:spPr>
      </p:pic>
      <p:pic>
        <p:nvPicPr>
          <p:cNvPr id="45" name="Imagen 44">
            <a:extLst>
              <a:ext uri="{FF2B5EF4-FFF2-40B4-BE49-F238E27FC236}">
                <a16:creationId xmlns:a16="http://schemas.microsoft.com/office/drawing/2014/main" id="{3AE44B8A-936B-4434-934C-46D6C5ED8530}"/>
              </a:ext>
            </a:extLst>
          </p:cNvPr>
          <p:cNvPicPr>
            <a:picLocks noChangeAspect="1"/>
          </p:cNvPicPr>
          <p:nvPr/>
        </p:nvPicPr>
        <p:blipFill>
          <a:blip r:embed="rId9"/>
          <a:stretch>
            <a:fillRect/>
          </a:stretch>
        </p:blipFill>
        <p:spPr>
          <a:xfrm>
            <a:off x="6578030" y="3020395"/>
            <a:ext cx="236612" cy="231578"/>
          </a:xfrm>
          <a:prstGeom prst="rect">
            <a:avLst/>
          </a:prstGeom>
        </p:spPr>
      </p:pic>
      <p:pic>
        <p:nvPicPr>
          <p:cNvPr id="46" name="Picture 4">
            <a:extLst>
              <a:ext uri="{FF2B5EF4-FFF2-40B4-BE49-F238E27FC236}">
                <a16:creationId xmlns:a16="http://schemas.microsoft.com/office/drawing/2014/main" id="{D5C3A95E-42D0-49AA-8CD8-1114891D3D1D}"/>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646426" y="1999257"/>
            <a:ext cx="254752" cy="269546"/>
          </a:xfrm>
          <a:prstGeom prst="rect">
            <a:avLst/>
          </a:prstGeom>
        </p:spPr>
      </p:pic>
      <p:pic>
        <p:nvPicPr>
          <p:cNvPr id="47" name="Imagen 46">
            <a:extLst>
              <a:ext uri="{FF2B5EF4-FFF2-40B4-BE49-F238E27FC236}">
                <a16:creationId xmlns:a16="http://schemas.microsoft.com/office/drawing/2014/main" id="{F48604EE-BFE6-4E00-B599-566722322C4D}"/>
              </a:ext>
            </a:extLst>
          </p:cNvPr>
          <p:cNvPicPr>
            <a:picLocks noChangeAspect="1"/>
          </p:cNvPicPr>
          <p:nvPr/>
        </p:nvPicPr>
        <p:blipFill rotWithShape="1">
          <a:blip r:embed="rId10"/>
          <a:srcRect b="1805"/>
          <a:stretch/>
        </p:blipFill>
        <p:spPr>
          <a:xfrm>
            <a:off x="7065439" y="2575739"/>
            <a:ext cx="205672" cy="200124"/>
          </a:xfrm>
          <a:prstGeom prst="rect">
            <a:avLst/>
          </a:prstGeom>
        </p:spPr>
      </p:pic>
      <p:pic>
        <p:nvPicPr>
          <p:cNvPr id="48" name="Picture 4">
            <a:extLst>
              <a:ext uri="{FF2B5EF4-FFF2-40B4-BE49-F238E27FC236}">
                <a16:creationId xmlns:a16="http://schemas.microsoft.com/office/drawing/2014/main" id="{42B8C881-8606-4917-AA75-46A79486AEAB}"/>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220651" y="2151729"/>
            <a:ext cx="254752" cy="269546"/>
          </a:xfrm>
          <a:prstGeom prst="rect">
            <a:avLst/>
          </a:prstGeom>
        </p:spPr>
      </p:pic>
      <p:pic>
        <p:nvPicPr>
          <p:cNvPr id="49" name="Picture 4">
            <a:extLst>
              <a:ext uri="{FF2B5EF4-FFF2-40B4-BE49-F238E27FC236}">
                <a16:creationId xmlns:a16="http://schemas.microsoft.com/office/drawing/2014/main" id="{2BB919FE-8172-4AB5-BAB1-0C4E616E5F8D}"/>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773802" y="2284478"/>
            <a:ext cx="254752" cy="269546"/>
          </a:xfrm>
          <a:prstGeom prst="rect">
            <a:avLst/>
          </a:prstGeom>
        </p:spPr>
      </p:pic>
      <p:sp>
        <p:nvSpPr>
          <p:cNvPr id="50" name="TextBox 7">
            <a:extLst>
              <a:ext uri="{FF2B5EF4-FFF2-40B4-BE49-F238E27FC236}">
                <a16:creationId xmlns:a16="http://schemas.microsoft.com/office/drawing/2014/main" id="{133ECBF3-4D0E-4310-A4F1-47DC8711F2FE}"/>
              </a:ext>
            </a:extLst>
          </p:cNvPr>
          <p:cNvSpPr txBox="1"/>
          <p:nvPr/>
        </p:nvSpPr>
        <p:spPr>
          <a:xfrm>
            <a:off x="6834444" y="2869794"/>
            <a:ext cx="2106609" cy="954107"/>
          </a:xfrm>
          <a:prstGeom prst="rect">
            <a:avLst/>
          </a:prstGeom>
          <a:noFill/>
        </p:spPr>
        <p:txBody>
          <a:bodyPr wrap="square" rtlCol="0">
            <a:spAutoFit/>
          </a:bodyPr>
          <a:lstStyle/>
          <a:p>
            <a:pPr algn="ctr"/>
            <a:r>
              <a:rPr lang="en-US" sz="2800"/>
              <a:t>3 is pushed</a:t>
            </a:r>
          </a:p>
          <a:p>
            <a:pPr algn="ctr"/>
            <a:r>
              <a:rPr lang="en-US" sz="2800"/>
              <a:t>away</a:t>
            </a:r>
          </a:p>
        </p:txBody>
      </p:sp>
    </p:spTree>
    <p:extLst>
      <p:ext uri="{BB962C8B-B14F-4D97-AF65-F5344CB8AC3E}">
        <p14:creationId xmlns:p14="http://schemas.microsoft.com/office/powerpoint/2010/main" val="80052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60260"/>
            <a:ext cx="11493416" cy="767276"/>
          </a:xfrm>
        </p:spPr>
        <p:txBody>
          <a:bodyPr/>
          <a:lstStyle/>
          <a:p>
            <a:r>
              <a:rPr lang="en-US" dirty="0"/>
              <a:t>Blending Latent Variables [NEW @ER]</a:t>
            </a:r>
          </a:p>
        </p:txBody>
      </p:sp>
      <p:pic>
        <p:nvPicPr>
          <p:cNvPr id="27" name="Picture 3">
            <a:extLst>
              <a:ext uri="{FF2B5EF4-FFF2-40B4-BE49-F238E27FC236}">
                <a16:creationId xmlns:a16="http://schemas.microsoft.com/office/drawing/2014/main" id="{3F7EF02D-39D9-4C5E-8150-92E66E1BBD87}"/>
              </a:ext>
            </a:extLst>
          </p:cNvPr>
          <p:cNvPicPr>
            <a:picLocks noChangeAspect="1"/>
          </p:cNvPicPr>
          <p:nvPr/>
        </p:nvPicPr>
        <p:blipFill rotWithShape="1">
          <a:blip r:embed="rId3">
            <a:extLst>
              <a:ext uri="{28A0092B-C50C-407E-A947-70E740481C1C}">
                <a14:useLocalDpi xmlns:a14="http://schemas.microsoft.com/office/drawing/2010/main" val="0"/>
              </a:ext>
            </a:extLst>
          </a:blip>
          <a:srcRect l="71777" t="-2162" r="8791" b="78285"/>
          <a:stretch/>
        </p:blipFill>
        <p:spPr>
          <a:xfrm>
            <a:off x="4111703" y="1816145"/>
            <a:ext cx="1758751" cy="767276"/>
          </a:xfrm>
          <a:prstGeom prst="rect">
            <a:avLst/>
          </a:prstGeom>
        </p:spPr>
      </p:pic>
      <p:pic>
        <p:nvPicPr>
          <p:cNvPr id="28" name="Picture 3">
            <a:extLst>
              <a:ext uri="{FF2B5EF4-FFF2-40B4-BE49-F238E27FC236}">
                <a16:creationId xmlns:a16="http://schemas.microsoft.com/office/drawing/2014/main" id="{57FEDE17-5EEE-4D1A-8E53-F32F065CB546}"/>
              </a:ext>
            </a:extLst>
          </p:cNvPr>
          <p:cNvPicPr>
            <a:picLocks noChangeAspect="1"/>
          </p:cNvPicPr>
          <p:nvPr/>
        </p:nvPicPr>
        <p:blipFill rotWithShape="1">
          <a:blip r:embed="rId3">
            <a:extLst>
              <a:ext uri="{28A0092B-C50C-407E-A947-70E740481C1C}">
                <a14:useLocalDpi xmlns:a14="http://schemas.microsoft.com/office/drawing/2010/main" val="0"/>
              </a:ext>
            </a:extLst>
          </a:blip>
          <a:srcRect l="50857" t="23883" r="28858" b="50073"/>
          <a:stretch/>
        </p:blipFill>
        <p:spPr>
          <a:xfrm>
            <a:off x="3810233" y="2731765"/>
            <a:ext cx="1835902" cy="836937"/>
          </a:xfrm>
          <a:prstGeom prst="rect">
            <a:avLst/>
          </a:prstGeom>
        </p:spPr>
      </p:pic>
      <p:sp>
        <p:nvSpPr>
          <p:cNvPr id="5" name="Trapezoid 10">
            <a:extLst>
              <a:ext uri="{FF2B5EF4-FFF2-40B4-BE49-F238E27FC236}">
                <a16:creationId xmlns:a16="http://schemas.microsoft.com/office/drawing/2014/main" id="{8FB8083F-439F-498E-AA81-4B2F6F076C5F}"/>
              </a:ext>
            </a:extLst>
          </p:cNvPr>
          <p:cNvSpPr/>
          <p:nvPr/>
        </p:nvSpPr>
        <p:spPr>
          <a:xfrm rot="5400000" flipV="1">
            <a:off x="8792250" y="3031998"/>
            <a:ext cx="2146430" cy="91761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sp>
        <p:nvSpPr>
          <p:cNvPr id="7" name="Trapezoid 10">
            <a:extLst>
              <a:ext uri="{FF2B5EF4-FFF2-40B4-BE49-F238E27FC236}">
                <a16:creationId xmlns:a16="http://schemas.microsoft.com/office/drawing/2014/main" id="{642CC940-2DB2-46FE-A90F-E6E40F75F0AD}"/>
              </a:ext>
            </a:extLst>
          </p:cNvPr>
          <p:cNvSpPr/>
          <p:nvPr/>
        </p:nvSpPr>
        <p:spPr>
          <a:xfrm rot="16200000" flipH="1" flipV="1">
            <a:off x="1228782" y="3033606"/>
            <a:ext cx="2146430" cy="91440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9" name="Rectángulo 8">
            <a:extLst>
              <a:ext uri="{FF2B5EF4-FFF2-40B4-BE49-F238E27FC236}">
                <a16:creationId xmlns:a16="http://schemas.microsoft.com/office/drawing/2014/main" id="{C5767CAC-93DA-4409-9752-3CF4B526EF1F}"/>
              </a:ext>
            </a:extLst>
          </p:cNvPr>
          <p:cNvSpPr/>
          <p:nvPr/>
        </p:nvSpPr>
        <p:spPr>
          <a:xfrm>
            <a:off x="5695120" y="1628974"/>
            <a:ext cx="3474720" cy="3826413"/>
          </a:xfrm>
          <a:prstGeom prst="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7">
            <a:extLst>
              <a:ext uri="{FF2B5EF4-FFF2-40B4-BE49-F238E27FC236}">
                <a16:creationId xmlns:a16="http://schemas.microsoft.com/office/drawing/2014/main" id="{75471C91-6907-43BD-81A0-789B29243A94}"/>
              </a:ext>
            </a:extLst>
          </p:cNvPr>
          <p:cNvSpPr txBox="1"/>
          <p:nvPr/>
        </p:nvSpPr>
        <p:spPr>
          <a:xfrm>
            <a:off x="5791620" y="1105754"/>
            <a:ext cx="3281720" cy="523220"/>
          </a:xfrm>
          <a:prstGeom prst="rect">
            <a:avLst/>
          </a:prstGeom>
          <a:noFill/>
        </p:spPr>
        <p:txBody>
          <a:bodyPr wrap="square" rtlCol="0">
            <a:spAutoFit/>
          </a:bodyPr>
          <a:lstStyle/>
          <a:p>
            <a:pPr algn="ctr"/>
            <a:r>
              <a:rPr lang="en-US" sz="2800" dirty="0"/>
              <a:t>Latent Space</a:t>
            </a:r>
            <a:endParaRPr lang="en-US" sz="2800" i="1" dirty="0"/>
          </a:p>
        </p:txBody>
      </p:sp>
      <p:pic>
        <p:nvPicPr>
          <p:cNvPr id="11" name="Picture 4">
            <a:extLst>
              <a:ext uri="{FF2B5EF4-FFF2-40B4-BE49-F238E27FC236}">
                <a16:creationId xmlns:a16="http://schemas.microsoft.com/office/drawing/2014/main" id="{B5492FC1-0CED-4171-A0A8-6FFD665124D3}"/>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840339" y="2992764"/>
            <a:ext cx="914401" cy="967501"/>
          </a:xfrm>
          <a:prstGeom prst="rect">
            <a:avLst/>
          </a:prstGeom>
        </p:spPr>
      </p:pic>
      <p:cxnSp>
        <p:nvCxnSpPr>
          <p:cNvPr id="20" name="Straight Arrow Connector 24">
            <a:extLst>
              <a:ext uri="{FF2B5EF4-FFF2-40B4-BE49-F238E27FC236}">
                <a16:creationId xmlns:a16="http://schemas.microsoft.com/office/drawing/2014/main" id="{8357E5F4-CE4A-4BE0-BE18-5A16157A4168}"/>
              </a:ext>
            </a:extLst>
          </p:cNvPr>
          <p:cNvCxnSpPr/>
          <p:nvPr/>
        </p:nvCxnSpPr>
        <p:spPr>
          <a:xfrm flipV="1">
            <a:off x="2863460" y="2898253"/>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6">
            <a:extLst>
              <a:ext uri="{FF2B5EF4-FFF2-40B4-BE49-F238E27FC236}">
                <a16:creationId xmlns:a16="http://schemas.microsoft.com/office/drawing/2014/main" id="{7663EC45-4979-4427-95AC-41C2528EF079}"/>
              </a:ext>
            </a:extLst>
          </p:cNvPr>
          <p:cNvSpPr/>
          <p:nvPr/>
        </p:nvSpPr>
        <p:spPr>
          <a:xfrm>
            <a:off x="3417538" y="2024970"/>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22" name="Rectangle 29">
            <a:extLst>
              <a:ext uri="{FF2B5EF4-FFF2-40B4-BE49-F238E27FC236}">
                <a16:creationId xmlns:a16="http://schemas.microsoft.com/office/drawing/2014/main" id="{3926F3BB-EA7C-4C8B-8D46-66C95DFD8443}"/>
              </a:ext>
            </a:extLst>
          </p:cNvPr>
          <p:cNvSpPr/>
          <p:nvPr/>
        </p:nvSpPr>
        <p:spPr>
          <a:xfrm>
            <a:off x="3412674" y="3791651"/>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23" name="Straight Arrow Connector 30">
            <a:extLst>
              <a:ext uri="{FF2B5EF4-FFF2-40B4-BE49-F238E27FC236}">
                <a16:creationId xmlns:a16="http://schemas.microsoft.com/office/drawing/2014/main" id="{8E64302A-A018-4292-B980-CFFE03B6B1B2}"/>
              </a:ext>
            </a:extLst>
          </p:cNvPr>
          <p:cNvCxnSpPr/>
          <p:nvPr/>
        </p:nvCxnSpPr>
        <p:spPr>
          <a:xfrm>
            <a:off x="2865164" y="3636277"/>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2">
            <a:extLst>
              <a:ext uri="{FF2B5EF4-FFF2-40B4-BE49-F238E27FC236}">
                <a16:creationId xmlns:a16="http://schemas.microsoft.com/office/drawing/2014/main" id="{F6A71B2E-AE58-4208-8D0E-7963C9D780BF}"/>
              </a:ext>
            </a:extLst>
          </p:cNvPr>
          <p:cNvCxnSpPr>
            <a:cxnSpLocks/>
            <a:endCxn id="28" idx="2"/>
          </p:cNvCxnSpPr>
          <p:nvPr/>
        </p:nvCxnSpPr>
        <p:spPr>
          <a:xfrm flipV="1">
            <a:off x="3856435" y="3568702"/>
            <a:ext cx="871749" cy="451238"/>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33">
            <a:extLst>
              <a:ext uri="{FF2B5EF4-FFF2-40B4-BE49-F238E27FC236}">
                <a16:creationId xmlns:a16="http://schemas.microsoft.com/office/drawing/2014/main" id="{56F9D3A5-9A1C-4760-9D58-305A9F7235AC}"/>
              </a:ext>
            </a:extLst>
          </p:cNvPr>
          <p:cNvCxnSpPr>
            <a:cxnSpLocks/>
          </p:cNvCxnSpPr>
          <p:nvPr/>
        </p:nvCxnSpPr>
        <p:spPr>
          <a:xfrm>
            <a:off x="3859218" y="2898253"/>
            <a:ext cx="577147" cy="44412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6" name="Content Placeholder 3">
            <a:extLst>
              <a:ext uri="{FF2B5EF4-FFF2-40B4-BE49-F238E27FC236}">
                <a16:creationId xmlns:a16="http://schemas.microsoft.com/office/drawing/2014/main" id="{34762B13-0B39-4FE9-9CDA-DD9EF92FBF1C}"/>
              </a:ext>
            </a:extLst>
          </p:cNvPr>
          <p:cNvGraphicFramePr>
            <a:graphicFrameLocks noChangeAspect="1"/>
          </p:cNvGraphicFramePr>
          <p:nvPr>
            <p:extLst/>
          </p:nvPr>
        </p:nvGraphicFramePr>
        <p:xfrm>
          <a:off x="2955007" y="4952849"/>
          <a:ext cx="1316037" cy="468492"/>
        </p:xfrm>
        <a:graphic>
          <a:graphicData uri="http://schemas.openxmlformats.org/presentationml/2006/ole">
            <mc:AlternateContent xmlns:mc="http://schemas.openxmlformats.org/markup-compatibility/2006">
              <mc:Choice xmlns:v="urn:schemas-microsoft-com:vml" Requires="v">
                <p:oleObj spid="_x0000_s72708" name="Equation" r:id="rId5" imgW="533400" imgH="190500" progId="Equation.3">
                  <p:embed/>
                </p:oleObj>
              </mc:Choice>
              <mc:Fallback>
                <p:oleObj name="Equation" r:id="rId5" imgW="533400" imgH="190500" progId="Equation.3">
                  <p:embed/>
                  <p:pic>
                    <p:nvPicPr>
                      <p:cNvPr id="26" name="Content Placeholder 3">
                        <a:extLst>
                          <a:ext uri="{FF2B5EF4-FFF2-40B4-BE49-F238E27FC236}">
                            <a16:creationId xmlns:a16="http://schemas.microsoft.com/office/drawing/2014/main" id="{34762B13-0B39-4FE9-9CDA-DD9EF92FBF1C}"/>
                          </a:ext>
                        </a:extLst>
                      </p:cNvPr>
                      <p:cNvPicPr/>
                      <p:nvPr/>
                    </p:nvPicPr>
                    <p:blipFill>
                      <a:blip r:embed="rId6"/>
                      <a:stretch>
                        <a:fillRect/>
                      </a:stretch>
                    </p:blipFill>
                    <p:spPr>
                      <a:xfrm>
                        <a:off x="2955007" y="4952849"/>
                        <a:ext cx="1316037" cy="468492"/>
                      </a:xfrm>
                      <a:prstGeom prst="rect">
                        <a:avLst/>
                      </a:prstGeom>
                    </p:spPr>
                  </p:pic>
                </p:oleObj>
              </mc:Fallback>
            </mc:AlternateContent>
          </a:graphicData>
        </a:graphic>
      </p:graphicFrame>
      <p:graphicFrame>
        <p:nvGraphicFramePr>
          <p:cNvPr id="33" name="Content Placeholder 3">
            <a:extLst>
              <a:ext uri="{FF2B5EF4-FFF2-40B4-BE49-F238E27FC236}">
                <a16:creationId xmlns:a16="http://schemas.microsoft.com/office/drawing/2014/main" id="{4907A32F-2B40-497A-B62B-0380AD197925}"/>
              </a:ext>
            </a:extLst>
          </p:cNvPr>
          <p:cNvGraphicFramePr>
            <a:graphicFrameLocks noChangeAspect="1"/>
          </p:cNvGraphicFramePr>
          <p:nvPr>
            <p:extLst/>
          </p:nvPr>
        </p:nvGraphicFramePr>
        <p:xfrm>
          <a:off x="3168728" y="1584706"/>
          <a:ext cx="942975" cy="425450"/>
        </p:xfrm>
        <a:graphic>
          <a:graphicData uri="http://schemas.openxmlformats.org/presentationml/2006/ole">
            <mc:AlternateContent xmlns:mc="http://schemas.openxmlformats.org/markup-compatibility/2006">
              <mc:Choice xmlns:v="urn:schemas-microsoft-com:vml" Requires="v">
                <p:oleObj spid="_x0000_s72709" name="Equation" r:id="rId7" imgW="393700" imgH="177800" progId="Equation.3">
                  <p:embed/>
                </p:oleObj>
              </mc:Choice>
              <mc:Fallback>
                <p:oleObj name="Equation" r:id="rId7" imgW="393700" imgH="177800" progId="Equation.3">
                  <p:embed/>
                  <p:pic>
                    <p:nvPicPr>
                      <p:cNvPr id="33" name="Content Placeholder 3">
                        <a:extLst>
                          <a:ext uri="{FF2B5EF4-FFF2-40B4-BE49-F238E27FC236}">
                            <a16:creationId xmlns:a16="http://schemas.microsoft.com/office/drawing/2014/main" id="{4907A32F-2B40-497A-B62B-0380AD197925}"/>
                          </a:ext>
                        </a:extLst>
                      </p:cNvPr>
                      <p:cNvPicPr/>
                      <p:nvPr/>
                    </p:nvPicPr>
                    <p:blipFill>
                      <a:blip r:embed="rId8"/>
                      <a:stretch>
                        <a:fillRect/>
                      </a:stretch>
                    </p:blipFill>
                    <p:spPr>
                      <a:xfrm>
                        <a:off x="3168728" y="1584706"/>
                        <a:ext cx="942975" cy="425450"/>
                      </a:xfrm>
                      <a:prstGeom prst="rect">
                        <a:avLst/>
                      </a:prstGeom>
                    </p:spPr>
                  </p:pic>
                </p:oleObj>
              </mc:Fallback>
            </mc:AlternateContent>
          </a:graphicData>
        </a:graphic>
      </p:graphicFrame>
      <p:sp>
        <p:nvSpPr>
          <p:cNvPr id="34" name="Elipse 33">
            <a:extLst>
              <a:ext uri="{FF2B5EF4-FFF2-40B4-BE49-F238E27FC236}">
                <a16:creationId xmlns:a16="http://schemas.microsoft.com/office/drawing/2014/main" id="{4C910D88-19BF-4C95-8965-2A8C46DD61A0}"/>
              </a:ext>
            </a:extLst>
          </p:cNvPr>
          <p:cNvSpPr/>
          <p:nvPr/>
        </p:nvSpPr>
        <p:spPr>
          <a:xfrm>
            <a:off x="6607112" y="230546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Conector recto de flecha 31">
            <a:extLst>
              <a:ext uri="{FF2B5EF4-FFF2-40B4-BE49-F238E27FC236}">
                <a16:creationId xmlns:a16="http://schemas.microsoft.com/office/drawing/2014/main" id="{9B5D0855-2371-4C97-B690-9989C38B9764}"/>
              </a:ext>
            </a:extLst>
          </p:cNvPr>
          <p:cNvCxnSpPr>
            <a:cxnSpLocks/>
          </p:cNvCxnSpPr>
          <p:nvPr/>
        </p:nvCxnSpPr>
        <p:spPr>
          <a:xfrm>
            <a:off x="4723422" y="2583421"/>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Elipse 34">
            <a:extLst>
              <a:ext uri="{FF2B5EF4-FFF2-40B4-BE49-F238E27FC236}">
                <a16:creationId xmlns:a16="http://schemas.microsoft.com/office/drawing/2014/main" id="{506A80D3-247D-49F9-A29D-983AE0D2A6E5}"/>
              </a:ext>
            </a:extLst>
          </p:cNvPr>
          <p:cNvSpPr/>
          <p:nvPr/>
        </p:nvSpPr>
        <p:spPr>
          <a:xfrm>
            <a:off x="4664142" y="3476515"/>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Elipse 36">
            <a:extLst>
              <a:ext uri="{FF2B5EF4-FFF2-40B4-BE49-F238E27FC236}">
                <a16:creationId xmlns:a16="http://schemas.microsoft.com/office/drawing/2014/main" id="{A1998CF8-6F2B-452C-B481-E8EF77618155}"/>
              </a:ext>
            </a:extLst>
          </p:cNvPr>
          <p:cNvSpPr/>
          <p:nvPr/>
        </p:nvSpPr>
        <p:spPr>
          <a:xfrm>
            <a:off x="6932465" y="2493906"/>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onector recto de flecha 13">
            <a:extLst>
              <a:ext uri="{FF2B5EF4-FFF2-40B4-BE49-F238E27FC236}">
                <a16:creationId xmlns:a16="http://schemas.microsoft.com/office/drawing/2014/main" id="{FC6EAB1E-BD64-423B-95D5-2502A783E5A9}"/>
              </a:ext>
            </a:extLst>
          </p:cNvPr>
          <p:cNvCxnSpPr>
            <a:cxnSpLocks/>
            <a:stCxn id="43" idx="3"/>
            <a:endCxn id="61" idx="7"/>
          </p:cNvCxnSpPr>
          <p:nvPr/>
        </p:nvCxnSpPr>
        <p:spPr>
          <a:xfrm flipH="1">
            <a:off x="6576254" y="3003974"/>
            <a:ext cx="248834" cy="3768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Elipse 41">
            <a:extLst>
              <a:ext uri="{FF2B5EF4-FFF2-40B4-BE49-F238E27FC236}">
                <a16:creationId xmlns:a16="http://schemas.microsoft.com/office/drawing/2014/main" id="{72CCAA22-3C13-406F-AFD8-291B8B7232CE}"/>
              </a:ext>
            </a:extLst>
          </p:cNvPr>
          <p:cNvSpPr/>
          <p:nvPr/>
        </p:nvSpPr>
        <p:spPr>
          <a:xfrm>
            <a:off x="6459468" y="24378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Elipse 38">
            <a:extLst>
              <a:ext uri="{FF2B5EF4-FFF2-40B4-BE49-F238E27FC236}">
                <a16:creationId xmlns:a16="http://schemas.microsoft.com/office/drawing/2014/main" id="{780127D9-142B-4ADB-BD59-44B08E2FB78B}"/>
              </a:ext>
            </a:extLst>
          </p:cNvPr>
          <p:cNvSpPr/>
          <p:nvPr/>
        </p:nvSpPr>
        <p:spPr>
          <a:xfrm>
            <a:off x="6635714" y="2527355"/>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Elipse 42">
            <a:extLst>
              <a:ext uri="{FF2B5EF4-FFF2-40B4-BE49-F238E27FC236}">
                <a16:creationId xmlns:a16="http://schemas.microsoft.com/office/drawing/2014/main" id="{5B333DE3-53D4-47D6-971F-A107DA82D5DD}"/>
              </a:ext>
            </a:extLst>
          </p:cNvPr>
          <p:cNvSpPr/>
          <p:nvPr/>
        </p:nvSpPr>
        <p:spPr>
          <a:xfrm>
            <a:off x="6807725" y="2908263"/>
            <a:ext cx="118562" cy="112132"/>
          </a:xfrm>
          <a:prstGeom prst="ellipse">
            <a:avLst/>
          </a:prstGeom>
          <a:solidFill>
            <a:srgbClr val="00B0F0">
              <a:alpha val="36078"/>
            </a:srgbClr>
          </a:solidFill>
          <a:ln>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7">
            <a:extLst>
              <a:ext uri="{FF2B5EF4-FFF2-40B4-BE49-F238E27FC236}">
                <a16:creationId xmlns:a16="http://schemas.microsoft.com/office/drawing/2014/main" id="{C87FD988-0ABF-4709-893B-12E3DFF0DB62}"/>
              </a:ext>
            </a:extLst>
          </p:cNvPr>
          <p:cNvSpPr txBox="1"/>
          <p:nvPr/>
        </p:nvSpPr>
        <p:spPr>
          <a:xfrm>
            <a:off x="-193352" y="1816145"/>
            <a:ext cx="3281720" cy="523220"/>
          </a:xfrm>
          <a:prstGeom prst="rect">
            <a:avLst/>
          </a:prstGeom>
          <a:noFill/>
        </p:spPr>
        <p:txBody>
          <a:bodyPr wrap="square" rtlCol="0">
            <a:spAutoFit/>
          </a:bodyPr>
          <a:lstStyle/>
          <a:p>
            <a:pPr algn="ctr"/>
            <a:r>
              <a:rPr lang="en-US" sz="2800" dirty="0"/>
              <a:t>Many times…</a:t>
            </a:r>
            <a:endParaRPr lang="en-US" sz="2800" i="1" dirty="0"/>
          </a:p>
        </p:txBody>
      </p:sp>
      <p:cxnSp>
        <p:nvCxnSpPr>
          <p:cNvPr id="41" name="Conector recto de flecha 40">
            <a:extLst>
              <a:ext uri="{FF2B5EF4-FFF2-40B4-BE49-F238E27FC236}">
                <a16:creationId xmlns:a16="http://schemas.microsoft.com/office/drawing/2014/main" id="{A8D937BB-0AE0-4B0C-A755-8AE6224F6352}"/>
              </a:ext>
            </a:extLst>
          </p:cNvPr>
          <p:cNvCxnSpPr/>
          <p:nvPr/>
        </p:nvCxnSpPr>
        <p:spPr>
          <a:xfrm>
            <a:off x="4424449" y="2583421"/>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4" name="Elipse 43">
            <a:extLst>
              <a:ext uri="{FF2B5EF4-FFF2-40B4-BE49-F238E27FC236}">
                <a16:creationId xmlns:a16="http://schemas.microsoft.com/office/drawing/2014/main" id="{A0F5B0DA-A766-43DE-8D03-FBE9ACC6CD9F}"/>
              </a:ext>
            </a:extLst>
          </p:cNvPr>
          <p:cNvSpPr/>
          <p:nvPr/>
        </p:nvSpPr>
        <p:spPr>
          <a:xfrm>
            <a:off x="4365169" y="3476515"/>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Conector recto de flecha 44">
            <a:extLst>
              <a:ext uri="{FF2B5EF4-FFF2-40B4-BE49-F238E27FC236}">
                <a16:creationId xmlns:a16="http://schemas.microsoft.com/office/drawing/2014/main" id="{8E61B72F-63AA-4F1A-B5A0-ADC55FD891B3}"/>
              </a:ext>
            </a:extLst>
          </p:cNvPr>
          <p:cNvCxnSpPr/>
          <p:nvPr/>
        </p:nvCxnSpPr>
        <p:spPr>
          <a:xfrm>
            <a:off x="4545045" y="2586232"/>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6" name="Elipse 45">
            <a:extLst>
              <a:ext uri="{FF2B5EF4-FFF2-40B4-BE49-F238E27FC236}">
                <a16:creationId xmlns:a16="http://schemas.microsoft.com/office/drawing/2014/main" id="{B833C644-16FC-4FB9-8F02-AC7D1FAAD4DC}"/>
              </a:ext>
            </a:extLst>
          </p:cNvPr>
          <p:cNvSpPr/>
          <p:nvPr/>
        </p:nvSpPr>
        <p:spPr>
          <a:xfrm>
            <a:off x="4485765" y="3479326"/>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Conector recto de flecha 46">
            <a:extLst>
              <a:ext uri="{FF2B5EF4-FFF2-40B4-BE49-F238E27FC236}">
                <a16:creationId xmlns:a16="http://schemas.microsoft.com/office/drawing/2014/main" id="{529E7EE6-9E43-4D35-A253-17BDAB12C9CD}"/>
              </a:ext>
            </a:extLst>
          </p:cNvPr>
          <p:cNvCxnSpPr/>
          <p:nvPr/>
        </p:nvCxnSpPr>
        <p:spPr>
          <a:xfrm>
            <a:off x="4776957" y="2587558"/>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8" name="Elipse 47">
            <a:extLst>
              <a:ext uri="{FF2B5EF4-FFF2-40B4-BE49-F238E27FC236}">
                <a16:creationId xmlns:a16="http://schemas.microsoft.com/office/drawing/2014/main" id="{AB2A91ED-B29F-4D45-B056-A2ACA08938B2}"/>
              </a:ext>
            </a:extLst>
          </p:cNvPr>
          <p:cNvSpPr/>
          <p:nvPr/>
        </p:nvSpPr>
        <p:spPr>
          <a:xfrm>
            <a:off x="4717677" y="3480652"/>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Conector recto de flecha 48">
            <a:extLst>
              <a:ext uri="{FF2B5EF4-FFF2-40B4-BE49-F238E27FC236}">
                <a16:creationId xmlns:a16="http://schemas.microsoft.com/office/drawing/2014/main" id="{99FE0791-0A90-426D-8CBA-001C0A2F4EEF}"/>
              </a:ext>
            </a:extLst>
          </p:cNvPr>
          <p:cNvCxnSpPr/>
          <p:nvPr/>
        </p:nvCxnSpPr>
        <p:spPr>
          <a:xfrm>
            <a:off x="4897554" y="2580934"/>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0" name="Elipse 49">
            <a:extLst>
              <a:ext uri="{FF2B5EF4-FFF2-40B4-BE49-F238E27FC236}">
                <a16:creationId xmlns:a16="http://schemas.microsoft.com/office/drawing/2014/main" id="{9CF92C3F-0043-4C47-BDAD-6C5F1DE851B0}"/>
              </a:ext>
            </a:extLst>
          </p:cNvPr>
          <p:cNvSpPr/>
          <p:nvPr/>
        </p:nvSpPr>
        <p:spPr>
          <a:xfrm>
            <a:off x="4838274" y="3474028"/>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Conector recto de flecha 50">
            <a:extLst>
              <a:ext uri="{FF2B5EF4-FFF2-40B4-BE49-F238E27FC236}">
                <a16:creationId xmlns:a16="http://schemas.microsoft.com/office/drawing/2014/main" id="{9FB8C2FF-B8E3-4611-A85D-15F165DBF528}"/>
              </a:ext>
            </a:extLst>
          </p:cNvPr>
          <p:cNvCxnSpPr/>
          <p:nvPr/>
        </p:nvCxnSpPr>
        <p:spPr>
          <a:xfrm>
            <a:off x="5010199" y="2582258"/>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2" name="Elipse 51">
            <a:extLst>
              <a:ext uri="{FF2B5EF4-FFF2-40B4-BE49-F238E27FC236}">
                <a16:creationId xmlns:a16="http://schemas.microsoft.com/office/drawing/2014/main" id="{9AF34282-361F-4B80-A386-A639FF6F048A}"/>
              </a:ext>
            </a:extLst>
          </p:cNvPr>
          <p:cNvSpPr/>
          <p:nvPr/>
        </p:nvSpPr>
        <p:spPr>
          <a:xfrm>
            <a:off x="4950919" y="3475352"/>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Elipse 52">
            <a:extLst>
              <a:ext uri="{FF2B5EF4-FFF2-40B4-BE49-F238E27FC236}">
                <a16:creationId xmlns:a16="http://schemas.microsoft.com/office/drawing/2014/main" id="{6CF345B8-5482-480A-839B-FF9FB9C34E44}"/>
              </a:ext>
            </a:extLst>
          </p:cNvPr>
          <p:cNvSpPr/>
          <p:nvPr/>
        </p:nvSpPr>
        <p:spPr>
          <a:xfrm>
            <a:off x="6480972" y="2646306"/>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Elipse 53">
            <a:extLst>
              <a:ext uri="{FF2B5EF4-FFF2-40B4-BE49-F238E27FC236}">
                <a16:creationId xmlns:a16="http://schemas.microsoft.com/office/drawing/2014/main" id="{98AD6E83-80D4-4F10-AC7A-D287655BA19C}"/>
              </a:ext>
            </a:extLst>
          </p:cNvPr>
          <p:cNvSpPr/>
          <p:nvPr/>
        </p:nvSpPr>
        <p:spPr>
          <a:xfrm>
            <a:off x="6814456" y="243434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Elipse 54">
            <a:extLst>
              <a:ext uri="{FF2B5EF4-FFF2-40B4-BE49-F238E27FC236}">
                <a16:creationId xmlns:a16="http://schemas.microsoft.com/office/drawing/2014/main" id="{71F9D499-3E52-4E75-81CF-07E578C8D4BF}"/>
              </a:ext>
            </a:extLst>
          </p:cNvPr>
          <p:cNvSpPr/>
          <p:nvPr/>
        </p:nvSpPr>
        <p:spPr>
          <a:xfrm>
            <a:off x="6787742" y="262561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Elipse 55">
            <a:extLst>
              <a:ext uri="{FF2B5EF4-FFF2-40B4-BE49-F238E27FC236}">
                <a16:creationId xmlns:a16="http://schemas.microsoft.com/office/drawing/2014/main" id="{D59D527C-19EF-4E27-942E-61047FF44D52}"/>
              </a:ext>
            </a:extLst>
          </p:cNvPr>
          <p:cNvSpPr/>
          <p:nvPr/>
        </p:nvSpPr>
        <p:spPr>
          <a:xfrm>
            <a:off x="6633372" y="25902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Elipse 56">
            <a:extLst>
              <a:ext uri="{FF2B5EF4-FFF2-40B4-BE49-F238E27FC236}">
                <a16:creationId xmlns:a16="http://schemas.microsoft.com/office/drawing/2014/main" id="{BAC6C0F1-FEAC-461E-B0AC-3BFC0AFCAAF2}"/>
              </a:ext>
            </a:extLst>
          </p:cNvPr>
          <p:cNvSpPr/>
          <p:nvPr/>
        </p:nvSpPr>
        <p:spPr>
          <a:xfrm>
            <a:off x="6757306" y="233270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Elipse 57">
            <a:extLst>
              <a:ext uri="{FF2B5EF4-FFF2-40B4-BE49-F238E27FC236}">
                <a16:creationId xmlns:a16="http://schemas.microsoft.com/office/drawing/2014/main" id="{E6D6A73D-A8FD-4A04-9545-B3BBB3117345}"/>
              </a:ext>
            </a:extLst>
          </p:cNvPr>
          <p:cNvSpPr/>
          <p:nvPr/>
        </p:nvSpPr>
        <p:spPr>
          <a:xfrm>
            <a:off x="6947527" y="2311401"/>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Elipse 58">
            <a:extLst>
              <a:ext uri="{FF2B5EF4-FFF2-40B4-BE49-F238E27FC236}">
                <a16:creationId xmlns:a16="http://schemas.microsoft.com/office/drawing/2014/main" id="{93146E34-ED6E-473D-BB03-36AE94106E85}"/>
              </a:ext>
            </a:extLst>
          </p:cNvPr>
          <p:cNvSpPr/>
          <p:nvPr/>
        </p:nvSpPr>
        <p:spPr>
          <a:xfrm>
            <a:off x="6395902" y="256653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Elipse 59">
            <a:extLst>
              <a:ext uri="{FF2B5EF4-FFF2-40B4-BE49-F238E27FC236}">
                <a16:creationId xmlns:a16="http://schemas.microsoft.com/office/drawing/2014/main" id="{321C5BC2-5E93-4B4B-A667-CECC98755AC7}"/>
              </a:ext>
            </a:extLst>
          </p:cNvPr>
          <p:cNvSpPr/>
          <p:nvPr/>
        </p:nvSpPr>
        <p:spPr>
          <a:xfrm>
            <a:off x="6644688" y="27426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Elipse 60">
            <a:extLst>
              <a:ext uri="{FF2B5EF4-FFF2-40B4-BE49-F238E27FC236}">
                <a16:creationId xmlns:a16="http://schemas.microsoft.com/office/drawing/2014/main" id="{B5F7C931-A4FC-4462-9E92-943D19FE98D7}"/>
              </a:ext>
            </a:extLst>
          </p:cNvPr>
          <p:cNvSpPr/>
          <p:nvPr/>
        </p:nvSpPr>
        <p:spPr>
          <a:xfrm>
            <a:off x="6475055" y="3364383"/>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4">
            <a:extLst>
              <a:ext uri="{FF2B5EF4-FFF2-40B4-BE49-F238E27FC236}">
                <a16:creationId xmlns:a16="http://schemas.microsoft.com/office/drawing/2014/main" id="{31B18990-81AC-4FE4-A55E-DE41450D260B}"/>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10437260" y="3079068"/>
            <a:ext cx="914401" cy="967501"/>
          </a:xfrm>
          <a:prstGeom prst="rect">
            <a:avLst/>
          </a:prstGeom>
        </p:spPr>
      </p:pic>
      <p:pic>
        <p:nvPicPr>
          <p:cNvPr id="63" name="Imagen 62">
            <a:extLst>
              <a:ext uri="{FF2B5EF4-FFF2-40B4-BE49-F238E27FC236}">
                <a16:creationId xmlns:a16="http://schemas.microsoft.com/office/drawing/2014/main" id="{CF4AF225-BF3D-4754-9F95-38CDCB18ED42}"/>
              </a:ext>
            </a:extLst>
          </p:cNvPr>
          <p:cNvPicPr>
            <a:picLocks noChangeAspect="1"/>
          </p:cNvPicPr>
          <p:nvPr/>
        </p:nvPicPr>
        <p:blipFill rotWithShape="1">
          <a:blip r:embed="rId9"/>
          <a:srcRect b="1805"/>
          <a:stretch/>
        </p:blipFill>
        <p:spPr>
          <a:xfrm>
            <a:off x="7065439" y="2575739"/>
            <a:ext cx="205672" cy="200124"/>
          </a:xfrm>
          <a:prstGeom prst="rect">
            <a:avLst/>
          </a:prstGeom>
        </p:spPr>
      </p:pic>
      <p:pic>
        <p:nvPicPr>
          <p:cNvPr id="64" name="Picture 4">
            <a:extLst>
              <a:ext uri="{FF2B5EF4-FFF2-40B4-BE49-F238E27FC236}">
                <a16:creationId xmlns:a16="http://schemas.microsoft.com/office/drawing/2014/main" id="{5D14EBA9-CEE3-428C-AD4C-82124D01CE16}"/>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702152" y="2083746"/>
            <a:ext cx="209545" cy="221714"/>
          </a:xfrm>
          <a:prstGeom prst="rect">
            <a:avLst/>
          </a:prstGeom>
        </p:spPr>
      </p:pic>
      <p:pic>
        <p:nvPicPr>
          <p:cNvPr id="65" name="Picture 4">
            <a:extLst>
              <a:ext uri="{FF2B5EF4-FFF2-40B4-BE49-F238E27FC236}">
                <a16:creationId xmlns:a16="http://schemas.microsoft.com/office/drawing/2014/main" id="{AAA597E8-D3B0-4A91-8FFE-036618B2147D}"/>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7010301" y="2080824"/>
            <a:ext cx="209545" cy="221714"/>
          </a:xfrm>
          <a:prstGeom prst="rect">
            <a:avLst/>
          </a:prstGeom>
        </p:spPr>
      </p:pic>
      <p:pic>
        <p:nvPicPr>
          <p:cNvPr id="66" name="Picture 4">
            <a:extLst>
              <a:ext uri="{FF2B5EF4-FFF2-40B4-BE49-F238E27FC236}">
                <a16:creationId xmlns:a16="http://schemas.microsoft.com/office/drawing/2014/main" id="{9B679120-F2BC-4BD9-B8D5-59686A48F70E}"/>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253512" y="2212628"/>
            <a:ext cx="209545" cy="221714"/>
          </a:xfrm>
          <a:prstGeom prst="rect">
            <a:avLst/>
          </a:prstGeom>
        </p:spPr>
      </p:pic>
      <p:pic>
        <p:nvPicPr>
          <p:cNvPr id="67" name="Picture 4">
            <a:extLst>
              <a:ext uri="{FF2B5EF4-FFF2-40B4-BE49-F238E27FC236}">
                <a16:creationId xmlns:a16="http://schemas.microsoft.com/office/drawing/2014/main" id="{57FFC6DF-E971-4845-8D14-C69FE3F2C217}"/>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177315" y="2439115"/>
            <a:ext cx="209545" cy="221714"/>
          </a:xfrm>
          <a:prstGeom prst="rect">
            <a:avLst/>
          </a:prstGeom>
        </p:spPr>
      </p:pic>
      <p:pic>
        <p:nvPicPr>
          <p:cNvPr id="68" name="Picture 4">
            <a:extLst>
              <a:ext uri="{FF2B5EF4-FFF2-40B4-BE49-F238E27FC236}">
                <a16:creationId xmlns:a16="http://schemas.microsoft.com/office/drawing/2014/main" id="{FE00143E-2725-4529-BE1D-80DDC60EBC33}"/>
              </a:ext>
            </a:extLst>
          </p:cNvPr>
          <p:cNvPicPr>
            <a:picLocks noChangeAspect="1"/>
          </p:cNvPicPr>
          <p:nvPr/>
        </p:nvPicPr>
        <p:blipFill rotWithShape="1">
          <a:blip r:embed="rId4">
            <a:extLst>
              <a:ext uri="{28A0092B-C50C-407E-A947-70E740481C1C}">
                <a14:useLocalDpi xmlns:a14="http://schemas.microsoft.com/office/drawing/2010/main" val="0"/>
              </a:ext>
            </a:extLst>
          </a:blip>
          <a:srcRect l="20704" r="59887" b="51906"/>
          <a:stretch/>
        </p:blipFill>
        <p:spPr>
          <a:xfrm>
            <a:off x="6260455" y="2726904"/>
            <a:ext cx="209545" cy="221714"/>
          </a:xfrm>
          <a:prstGeom prst="rect">
            <a:avLst/>
          </a:prstGeom>
        </p:spPr>
      </p:pic>
      <p:pic>
        <p:nvPicPr>
          <p:cNvPr id="69" name="Picture 4">
            <a:extLst>
              <a:ext uri="{FF2B5EF4-FFF2-40B4-BE49-F238E27FC236}">
                <a16:creationId xmlns:a16="http://schemas.microsoft.com/office/drawing/2014/main" id="{14DE62A4-6D06-44EC-AE5D-C039A2CB4621}"/>
              </a:ext>
            </a:extLst>
          </p:cNvPr>
          <p:cNvPicPr>
            <a:picLocks noChangeAspect="1"/>
          </p:cNvPicPr>
          <p:nvPr/>
        </p:nvPicPr>
        <p:blipFill rotWithShape="1">
          <a:blip r:embed="rId4">
            <a:extLst>
              <a:ext uri="{28A0092B-C50C-407E-A947-70E740481C1C}">
                <a14:useLocalDpi xmlns:a14="http://schemas.microsoft.com/office/drawing/2010/main" val="0"/>
              </a:ext>
            </a:extLst>
          </a:blip>
          <a:srcRect l="21036" t="3899" r="60738" b="55518"/>
          <a:stretch/>
        </p:blipFill>
        <p:spPr>
          <a:xfrm>
            <a:off x="6681081" y="2396329"/>
            <a:ext cx="196766" cy="187092"/>
          </a:xfrm>
          <a:prstGeom prst="rect">
            <a:avLst/>
          </a:prstGeom>
        </p:spPr>
      </p:pic>
      <p:pic>
        <p:nvPicPr>
          <p:cNvPr id="71" name="Picture 4">
            <a:extLst>
              <a:ext uri="{FF2B5EF4-FFF2-40B4-BE49-F238E27FC236}">
                <a16:creationId xmlns:a16="http://schemas.microsoft.com/office/drawing/2014/main" id="{68AC582C-A784-4648-AD97-4167ADCAF026}"/>
              </a:ext>
            </a:extLst>
          </p:cNvPr>
          <p:cNvPicPr>
            <a:picLocks noChangeAspect="1"/>
          </p:cNvPicPr>
          <p:nvPr/>
        </p:nvPicPr>
        <p:blipFill rotWithShape="1">
          <a:blip r:embed="rId4">
            <a:extLst>
              <a:ext uri="{28A0092B-C50C-407E-A947-70E740481C1C}">
                <a14:useLocalDpi xmlns:a14="http://schemas.microsoft.com/office/drawing/2010/main" val="0"/>
              </a:ext>
            </a:extLst>
          </a:blip>
          <a:srcRect l="21036" t="3899" r="60738" b="55518"/>
          <a:stretch/>
        </p:blipFill>
        <p:spPr>
          <a:xfrm>
            <a:off x="6555168" y="2866805"/>
            <a:ext cx="196766" cy="187092"/>
          </a:xfrm>
          <a:prstGeom prst="rect">
            <a:avLst/>
          </a:prstGeom>
        </p:spPr>
      </p:pic>
      <p:pic>
        <p:nvPicPr>
          <p:cNvPr id="72" name="Imagen 71">
            <a:extLst>
              <a:ext uri="{FF2B5EF4-FFF2-40B4-BE49-F238E27FC236}">
                <a16:creationId xmlns:a16="http://schemas.microsoft.com/office/drawing/2014/main" id="{4FDC74E5-0025-4F2B-872E-0781C0598F7D}"/>
              </a:ext>
            </a:extLst>
          </p:cNvPr>
          <p:cNvPicPr>
            <a:picLocks noChangeAspect="1"/>
          </p:cNvPicPr>
          <p:nvPr/>
        </p:nvPicPr>
        <p:blipFill>
          <a:blip r:embed="rId10"/>
          <a:stretch>
            <a:fillRect/>
          </a:stretch>
        </p:blipFill>
        <p:spPr>
          <a:xfrm>
            <a:off x="6599675" y="3452913"/>
            <a:ext cx="236612" cy="231578"/>
          </a:xfrm>
          <a:prstGeom prst="rect">
            <a:avLst/>
          </a:prstGeom>
        </p:spPr>
      </p:pic>
    </p:spTree>
    <p:extLst>
      <p:ext uri="{BB962C8B-B14F-4D97-AF65-F5344CB8AC3E}">
        <p14:creationId xmlns:p14="http://schemas.microsoft.com/office/powerpoint/2010/main" val="11722405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60260"/>
            <a:ext cx="11493416" cy="767276"/>
          </a:xfrm>
        </p:spPr>
        <p:txBody>
          <a:bodyPr/>
          <a:lstStyle/>
          <a:p>
            <a:r>
              <a:rPr lang="en-US" dirty="0"/>
              <a:t>Blending Latent Variables [NEW @ER]</a:t>
            </a:r>
          </a:p>
        </p:txBody>
      </p:sp>
      <p:pic>
        <p:nvPicPr>
          <p:cNvPr id="27" name="Picture 3">
            <a:extLst>
              <a:ext uri="{FF2B5EF4-FFF2-40B4-BE49-F238E27FC236}">
                <a16:creationId xmlns:a16="http://schemas.microsoft.com/office/drawing/2014/main" id="{3F7EF02D-39D9-4C5E-8150-92E66E1BBD87}"/>
              </a:ext>
            </a:extLst>
          </p:cNvPr>
          <p:cNvPicPr>
            <a:picLocks noChangeAspect="1"/>
          </p:cNvPicPr>
          <p:nvPr/>
        </p:nvPicPr>
        <p:blipFill rotWithShape="1">
          <a:blip r:embed="rId3">
            <a:extLst>
              <a:ext uri="{28A0092B-C50C-407E-A947-70E740481C1C}">
                <a14:useLocalDpi xmlns:a14="http://schemas.microsoft.com/office/drawing/2010/main" val="0"/>
              </a:ext>
            </a:extLst>
          </a:blip>
          <a:srcRect l="71777" t="-2162" r="8791" b="78285"/>
          <a:stretch/>
        </p:blipFill>
        <p:spPr>
          <a:xfrm>
            <a:off x="4111703" y="1816145"/>
            <a:ext cx="1758751" cy="767276"/>
          </a:xfrm>
          <a:prstGeom prst="rect">
            <a:avLst/>
          </a:prstGeom>
        </p:spPr>
      </p:pic>
      <p:pic>
        <p:nvPicPr>
          <p:cNvPr id="28" name="Picture 3">
            <a:extLst>
              <a:ext uri="{FF2B5EF4-FFF2-40B4-BE49-F238E27FC236}">
                <a16:creationId xmlns:a16="http://schemas.microsoft.com/office/drawing/2014/main" id="{57FEDE17-5EEE-4D1A-8E53-F32F065CB546}"/>
              </a:ext>
            </a:extLst>
          </p:cNvPr>
          <p:cNvPicPr>
            <a:picLocks noChangeAspect="1"/>
          </p:cNvPicPr>
          <p:nvPr/>
        </p:nvPicPr>
        <p:blipFill rotWithShape="1">
          <a:blip r:embed="rId3">
            <a:extLst>
              <a:ext uri="{28A0092B-C50C-407E-A947-70E740481C1C}">
                <a14:useLocalDpi xmlns:a14="http://schemas.microsoft.com/office/drawing/2010/main" val="0"/>
              </a:ext>
            </a:extLst>
          </a:blip>
          <a:srcRect l="50857" t="23883" r="28858" b="50073"/>
          <a:stretch/>
        </p:blipFill>
        <p:spPr>
          <a:xfrm>
            <a:off x="3810233" y="2731765"/>
            <a:ext cx="1835902" cy="836937"/>
          </a:xfrm>
          <a:prstGeom prst="rect">
            <a:avLst/>
          </a:prstGeom>
        </p:spPr>
      </p:pic>
      <p:sp>
        <p:nvSpPr>
          <p:cNvPr id="5" name="Trapezoid 10">
            <a:extLst>
              <a:ext uri="{FF2B5EF4-FFF2-40B4-BE49-F238E27FC236}">
                <a16:creationId xmlns:a16="http://schemas.microsoft.com/office/drawing/2014/main" id="{8FB8083F-439F-498E-AA81-4B2F6F076C5F}"/>
              </a:ext>
            </a:extLst>
          </p:cNvPr>
          <p:cNvSpPr/>
          <p:nvPr/>
        </p:nvSpPr>
        <p:spPr>
          <a:xfrm rot="5400000" flipV="1">
            <a:off x="8792250" y="3031998"/>
            <a:ext cx="2146430" cy="91761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sp>
        <p:nvSpPr>
          <p:cNvPr id="7" name="Trapezoid 10">
            <a:extLst>
              <a:ext uri="{FF2B5EF4-FFF2-40B4-BE49-F238E27FC236}">
                <a16:creationId xmlns:a16="http://schemas.microsoft.com/office/drawing/2014/main" id="{642CC940-2DB2-46FE-A90F-E6E40F75F0AD}"/>
              </a:ext>
            </a:extLst>
          </p:cNvPr>
          <p:cNvSpPr/>
          <p:nvPr/>
        </p:nvSpPr>
        <p:spPr>
          <a:xfrm rot="16200000" flipH="1" flipV="1">
            <a:off x="1228782" y="3033606"/>
            <a:ext cx="2146430" cy="91440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9" name="Rectángulo 8">
            <a:extLst>
              <a:ext uri="{FF2B5EF4-FFF2-40B4-BE49-F238E27FC236}">
                <a16:creationId xmlns:a16="http://schemas.microsoft.com/office/drawing/2014/main" id="{C5767CAC-93DA-4409-9752-3CF4B526EF1F}"/>
              </a:ext>
            </a:extLst>
          </p:cNvPr>
          <p:cNvSpPr/>
          <p:nvPr/>
        </p:nvSpPr>
        <p:spPr>
          <a:xfrm>
            <a:off x="5695120" y="1628974"/>
            <a:ext cx="3474720" cy="3826413"/>
          </a:xfrm>
          <a:prstGeom prst="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7">
            <a:extLst>
              <a:ext uri="{FF2B5EF4-FFF2-40B4-BE49-F238E27FC236}">
                <a16:creationId xmlns:a16="http://schemas.microsoft.com/office/drawing/2014/main" id="{75471C91-6907-43BD-81A0-789B29243A94}"/>
              </a:ext>
            </a:extLst>
          </p:cNvPr>
          <p:cNvSpPr txBox="1"/>
          <p:nvPr/>
        </p:nvSpPr>
        <p:spPr>
          <a:xfrm>
            <a:off x="5791620" y="1105754"/>
            <a:ext cx="3281720" cy="523220"/>
          </a:xfrm>
          <a:prstGeom prst="rect">
            <a:avLst/>
          </a:prstGeom>
          <a:noFill/>
        </p:spPr>
        <p:txBody>
          <a:bodyPr wrap="square" rtlCol="0">
            <a:spAutoFit/>
          </a:bodyPr>
          <a:lstStyle/>
          <a:p>
            <a:pPr algn="ctr"/>
            <a:r>
              <a:rPr lang="en-US" sz="2800" dirty="0"/>
              <a:t>Latent Space</a:t>
            </a:r>
            <a:endParaRPr lang="en-US" sz="2800" i="1" dirty="0"/>
          </a:p>
        </p:txBody>
      </p:sp>
      <p:cxnSp>
        <p:nvCxnSpPr>
          <p:cNvPr id="20" name="Straight Arrow Connector 24">
            <a:extLst>
              <a:ext uri="{FF2B5EF4-FFF2-40B4-BE49-F238E27FC236}">
                <a16:creationId xmlns:a16="http://schemas.microsoft.com/office/drawing/2014/main" id="{8357E5F4-CE4A-4BE0-BE18-5A16157A4168}"/>
              </a:ext>
            </a:extLst>
          </p:cNvPr>
          <p:cNvCxnSpPr/>
          <p:nvPr/>
        </p:nvCxnSpPr>
        <p:spPr>
          <a:xfrm flipV="1">
            <a:off x="2863460" y="2898253"/>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6">
            <a:extLst>
              <a:ext uri="{FF2B5EF4-FFF2-40B4-BE49-F238E27FC236}">
                <a16:creationId xmlns:a16="http://schemas.microsoft.com/office/drawing/2014/main" id="{7663EC45-4979-4427-95AC-41C2528EF079}"/>
              </a:ext>
            </a:extLst>
          </p:cNvPr>
          <p:cNvSpPr/>
          <p:nvPr/>
        </p:nvSpPr>
        <p:spPr>
          <a:xfrm>
            <a:off x="3417538" y="2024970"/>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22" name="Rectangle 29">
            <a:extLst>
              <a:ext uri="{FF2B5EF4-FFF2-40B4-BE49-F238E27FC236}">
                <a16:creationId xmlns:a16="http://schemas.microsoft.com/office/drawing/2014/main" id="{3926F3BB-EA7C-4C8B-8D46-66C95DFD8443}"/>
              </a:ext>
            </a:extLst>
          </p:cNvPr>
          <p:cNvSpPr/>
          <p:nvPr/>
        </p:nvSpPr>
        <p:spPr>
          <a:xfrm>
            <a:off x="3412674" y="3791651"/>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23" name="Straight Arrow Connector 30">
            <a:extLst>
              <a:ext uri="{FF2B5EF4-FFF2-40B4-BE49-F238E27FC236}">
                <a16:creationId xmlns:a16="http://schemas.microsoft.com/office/drawing/2014/main" id="{8E64302A-A018-4292-B980-CFFE03B6B1B2}"/>
              </a:ext>
            </a:extLst>
          </p:cNvPr>
          <p:cNvCxnSpPr/>
          <p:nvPr/>
        </p:nvCxnSpPr>
        <p:spPr>
          <a:xfrm>
            <a:off x="2865164" y="3636277"/>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2">
            <a:extLst>
              <a:ext uri="{FF2B5EF4-FFF2-40B4-BE49-F238E27FC236}">
                <a16:creationId xmlns:a16="http://schemas.microsoft.com/office/drawing/2014/main" id="{F6A71B2E-AE58-4208-8D0E-7963C9D780BF}"/>
              </a:ext>
            </a:extLst>
          </p:cNvPr>
          <p:cNvCxnSpPr>
            <a:cxnSpLocks/>
            <a:endCxn id="28" idx="2"/>
          </p:cNvCxnSpPr>
          <p:nvPr/>
        </p:nvCxnSpPr>
        <p:spPr>
          <a:xfrm flipV="1">
            <a:off x="3856435" y="3568702"/>
            <a:ext cx="871749" cy="451238"/>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33">
            <a:extLst>
              <a:ext uri="{FF2B5EF4-FFF2-40B4-BE49-F238E27FC236}">
                <a16:creationId xmlns:a16="http://schemas.microsoft.com/office/drawing/2014/main" id="{56F9D3A5-9A1C-4760-9D58-305A9F7235AC}"/>
              </a:ext>
            </a:extLst>
          </p:cNvPr>
          <p:cNvCxnSpPr>
            <a:cxnSpLocks/>
          </p:cNvCxnSpPr>
          <p:nvPr/>
        </p:nvCxnSpPr>
        <p:spPr>
          <a:xfrm>
            <a:off x="3859218" y="2898253"/>
            <a:ext cx="577147" cy="44412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6" name="Content Placeholder 3">
            <a:extLst>
              <a:ext uri="{FF2B5EF4-FFF2-40B4-BE49-F238E27FC236}">
                <a16:creationId xmlns:a16="http://schemas.microsoft.com/office/drawing/2014/main" id="{34762B13-0B39-4FE9-9CDA-DD9EF92FBF1C}"/>
              </a:ext>
            </a:extLst>
          </p:cNvPr>
          <p:cNvGraphicFramePr>
            <a:graphicFrameLocks noChangeAspect="1"/>
          </p:cNvGraphicFramePr>
          <p:nvPr>
            <p:extLst/>
          </p:nvPr>
        </p:nvGraphicFramePr>
        <p:xfrm>
          <a:off x="2955007" y="4952849"/>
          <a:ext cx="1316037" cy="468492"/>
        </p:xfrm>
        <a:graphic>
          <a:graphicData uri="http://schemas.openxmlformats.org/presentationml/2006/ole">
            <mc:AlternateContent xmlns:mc="http://schemas.openxmlformats.org/markup-compatibility/2006">
              <mc:Choice xmlns:v="urn:schemas-microsoft-com:vml" Requires="v">
                <p:oleObj spid="_x0000_s73732" name="Equation" r:id="rId4" imgW="533400" imgH="190500" progId="Equation.3">
                  <p:embed/>
                </p:oleObj>
              </mc:Choice>
              <mc:Fallback>
                <p:oleObj name="Equation" r:id="rId4" imgW="533400" imgH="190500" progId="Equation.3">
                  <p:embed/>
                  <p:pic>
                    <p:nvPicPr>
                      <p:cNvPr id="26" name="Content Placeholder 3">
                        <a:extLst>
                          <a:ext uri="{FF2B5EF4-FFF2-40B4-BE49-F238E27FC236}">
                            <a16:creationId xmlns:a16="http://schemas.microsoft.com/office/drawing/2014/main" id="{34762B13-0B39-4FE9-9CDA-DD9EF92FBF1C}"/>
                          </a:ext>
                        </a:extLst>
                      </p:cNvPr>
                      <p:cNvPicPr/>
                      <p:nvPr/>
                    </p:nvPicPr>
                    <p:blipFill>
                      <a:blip r:embed="rId5"/>
                      <a:stretch>
                        <a:fillRect/>
                      </a:stretch>
                    </p:blipFill>
                    <p:spPr>
                      <a:xfrm>
                        <a:off x="2955007" y="4952849"/>
                        <a:ext cx="1316037" cy="468492"/>
                      </a:xfrm>
                      <a:prstGeom prst="rect">
                        <a:avLst/>
                      </a:prstGeom>
                    </p:spPr>
                  </p:pic>
                </p:oleObj>
              </mc:Fallback>
            </mc:AlternateContent>
          </a:graphicData>
        </a:graphic>
      </p:graphicFrame>
      <p:graphicFrame>
        <p:nvGraphicFramePr>
          <p:cNvPr id="33" name="Content Placeholder 3">
            <a:extLst>
              <a:ext uri="{FF2B5EF4-FFF2-40B4-BE49-F238E27FC236}">
                <a16:creationId xmlns:a16="http://schemas.microsoft.com/office/drawing/2014/main" id="{4907A32F-2B40-497A-B62B-0380AD197925}"/>
              </a:ext>
            </a:extLst>
          </p:cNvPr>
          <p:cNvGraphicFramePr>
            <a:graphicFrameLocks noChangeAspect="1"/>
          </p:cNvGraphicFramePr>
          <p:nvPr>
            <p:extLst/>
          </p:nvPr>
        </p:nvGraphicFramePr>
        <p:xfrm>
          <a:off x="3168728" y="1584706"/>
          <a:ext cx="942975" cy="425450"/>
        </p:xfrm>
        <a:graphic>
          <a:graphicData uri="http://schemas.openxmlformats.org/presentationml/2006/ole">
            <mc:AlternateContent xmlns:mc="http://schemas.openxmlformats.org/markup-compatibility/2006">
              <mc:Choice xmlns:v="urn:schemas-microsoft-com:vml" Requires="v">
                <p:oleObj spid="_x0000_s73733" name="Equation" r:id="rId6" imgW="393700" imgH="177800" progId="Equation.3">
                  <p:embed/>
                </p:oleObj>
              </mc:Choice>
              <mc:Fallback>
                <p:oleObj name="Equation" r:id="rId6" imgW="393700" imgH="177800" progId="Equation.3">
                  <p:embed/>
                  <p:pic>
                    <p:nvPicPr>
                      <p:cNvPr id="33" name="Content Placeholder 3">
                        <a:extLst>
                          <a:ext uri="{FF2B5EF4-FFF2-40B4-BE49-F238E27FC236}">
                            <a16:creationId xmlns:a16="http://schemas.microsoft.com/office/drawing/2014/main" id="{4907A32F-2B40-497A-B62B-0380AD197925}"/>
                          </a:ext>
                        </a:extLst>
                      </p:cNvPr>
                      <p:cNvPicPr/>
                      <p:nvPr/>
                    </p:nvPicPr>
                    <p:blipFill>
                      <a:blip r:embed="rId7"/>
                      <a:stretch>
                        <a:fillRect/>
                      </a:stretch>
                    </p:blipFill>
                    <p:spPr>
                      <a:xfrm>
                        <a:off x="3168728" y="1584706"/>
                        <a:ext cx="942975" cy="425450"/>
                      </a:xfrm>
                      <a:prstGeom prst="rect">
                        <a:avLst/>
                      </a:prstGeom>
                    </p:spPr>
                  </p:pic>
                </p:oleObj>
              </mc:Fallback>
            </mc:AlternateContent>
          </a:graphicData>
        </a:graphic>
      </p:graphicFrame>
      <p:sp>
        <p:nvSpPr>
          <p:cNvPr id="34" name="Elipse 33">
            <a:extLst>
              <a:ext uri="{FF2B5EF4-FFF2-40B4-BE49-F238E27FC236}">
                <a16:creationId xmlns:a16="http://schemas.microsoft.com/office/drawing/2014/main" id="{4C910D88-19BF-4C95-8965-2A8C46DD61A0}"/>
              </a:ext>
            </a:extLst>
          </p:cNvPr>
          <p:cNvSpPr/>
          <p:nvPr/>
        </p:nvSpPr>
        <p:spPr>
          <a:xfrm>
            <a:off x="6607112" y="230546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Elipse 36">
            <a:extLst>
              <a:ext uri="{FF2B5EF4-FFF2-40B4-BE49-F238E27FC236}">
                <a16:creationId xmlns:a16="http://schemas.microsoft.com/office/drawing/2014/main" id="{A1998CF8-6F2B-452C-B481-E8EF77618155}"/>
              </a:ext>
            </a:extLst>
          </p:cNvPr>
          <p:cNvSpPr/>
          <p:nvPr/>
        </p:nvSpPr>
        <p:spPr>
          <a:xfrm>
            <a:off x="6932465" y="2493906"/>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Elipse 41">
            <a:extLst>
              <a:ext uri="{FF2B5EF4-FFF2-40B4-BE49-F238E27FC236}">
                <a16:creationId xmlns:a16="http://schemas.microsoft.com/office/drawing/2014/main" id="{72CCAA22-3C13-406F-AFD8-291B8B7232CE}"/>
              </a:ext>
            </a:extLst>
          </p:cNvPr>
          <p:cNvSpPr/>
          <p:nvPr/>
        </p:nvSpPr>
        <p:spPr>
          <a:xfrm>
            <a:off x="6459468" y="24378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Elipse 38">
            <a:extLst>
              <a:ext uri="{FF2B5EF4-FFF2-40B4-BE49-F238E27FC236}">
                <a16:creationId xmlns:a16="http://schemas.microsoft.com/office/drawing/2014/main" id="{780127D9-142B-4ADB-BD59-44B08E2FB78B}"/>
              </a:ext>
            </a:extLst>
          </p:cNvPr>
          <p:cNvSpPr/>
          <p:nvPr/>
        </p:nvSpPr>
        <p:spPr>
          <a:xfrm>
            <a:off x="6635714" y="2527355"/>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7">
            <a:extLst>
              <a:ext uri="{FF2B5EF4-FFF2-40B4-BE49-F238E27FC236}">
                <a16:creationId xmlns:a16="http://schemas.microsoft.com/office/drawing/2014/main" id="{C87FD988-0ABF-4709-893B-12E3DFF0DB62}"/>
              </a:ext>
            </a:extLst>
          </p:cNvPr>
          <p:cNvSpPr txBox="1"/>
          <p:nvPr/>
        </p:nvSpPr>
        <p:spPr>
          <a:xfrm>
            <a:off x="-117900" y="1568087"/>
            <a:ext cx="3281720" cy="523220"/>
          </a:xfrm>
          <a:prstGeom prst="rect">
            <a:avLst/>
          </a:prstGeom>
          <a:noFill/>
        </p:spPr>
        <p:txBody>
          <a:bodyPr wrap="square" rtlCol="0">
            <a:spAutoFit/>
          </a:bodyPr>
          <a:lstStyle/>
          <a:p>
            <a:pPr algn="ctr"/>
            <a:r>
              <a:rPr lang="en-US" sz="2800" dirty="0"/>
              <a:t>Now lets test again</a:t>
            </a:r>
            <a:endParaRPr lang="en-US" sz="2800" i="1" dirty="0"/>
          </a:p>
        </p:txBody>
      </p:sp>
      <p:cxnSp>
        <p:nvCxnSpPr>
          <p:cNvPr id="41" name="Conector recto de flecha 40">
            <a:extLst>
              <a:ext uri="{FF2B5EF4-FFF2-40B4-BE49-F238E27FC236}">
                <a16:creationId xmlns:a16="http://schemas.microsoft.com/office/drawing/2014/main" id="{A8D937BB-0AE0-4B0C-A755-8AE6224F6352}"/>
              </a:ext>
            </a:extLst>
          </p:cNvPr>
          <p:cNvCxnSpPr/>
          <p:nvPr/>
        </p:nvCxnSpPr>
        <p:spPr>
          <a:xfrm>
            <a:off x="4424449" y="2583421"/>
            <a:ext cx="0" cy="90738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4" name="Elipse 43">
            <a:extLst>
              <a:ext uri="{FF2B5EF4-FFF2-40B4-BE49-F238E27FC236}">
                <a16:creationId xmlns:a16="http://schemas.microsoft.com/office/drawing/2014/main" id="{A0F5B0DA-A766-43DE-8D03-FBE9ACC6CD9F}"/>
              </a:ext>
            </a:extLst>
          </p:cNvPr>
          <p:cNvSpPr/>
          <p:nvPr/>
        </p:nvSpPr>
        <p:spPr>
          <a:xfrm>
            <a:off x="4365169" y="3476515"/>
            <a:ext cx="118562" cy="11213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Elipse 52">
            <a:extLst>
              <a:ext uri="{FF2B5EF4-FFF2-40B4-BE49-F238E27FC236}">
                <a16:creationId xmlns:a16="http://schemas.microsoft.com/office/drawing/2014/main" id="{6CF345B8-5482-480A-839B-FF9FB9C34E44}"/>
              </a:ext>
            </a:extLst>
          </p:cNvPr>
          <p:cNvSpPr/>
          <p:nvPr/>
        </p:nvSpPr>
        <p:spPr>
          <a:xfrm>
            <a:off x="6480972" y="2646306"/>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Elipse 53">
            <a:extLst>
              <a:ext uri="{FF2B5EF4-FFF2-40B4-BE49-F238E27FC236}">
                <a16:creationId xmlns:a16="http://schemas.microsoft.com/office/drawing/2014/main" id="{98AD6E83-80D4-4F10-AC7A-D287655BA19C}"/>
              </a:ext>
            </a:extLst>
          </p:cNvPr>
          <p:cNvSpPr/>
          <p:nvPr/>
        </p:nvSpPr>
        <p:spPr>
          <a:xfrm>
            <a:off x="6814456" y="243434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Elipse 54">
            <a:extLst>
              <a:ext uri="{FF2B5EF4-FFF2-40B4-BE49-F238E27FC236}">
                <a16:creationId xmlns:a16="http://schemas.microsoft.com/office/drawing/2014/main" id="{71F9D499-3E52-4E75-81CF-07E578C8D4BF}"/>
              </a:ext>
            </a:extLst>
          </p:cNvPr>
          <p:cNvSpPr/>
          <p:nvPr/>
        </p:nvSpPr>
        <p:spPr>
          <a:xfrm>
            <a:off x="6787742" y="262561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Elipse 55">
            <a:extLst>
              <a:ext uri="{FF2B5EF4-FFF2-40B4-BE49-F238E27FC236}">
                <a16:creationId xmlns:a16="http://schemas.microsoft.com/office/drawing/2014/main" id="{D59D527C-19EF-4E27-942E-61047FF44D52}"/>
              </a:ext>
            </a:extLst>
          </p:cNvPr>
          <p:cNvSpPr/>
          <p:nvPr/>
        </p:nvSpPr>
        <p:spPr>
          <a:xfrm>
            <a:off x="6633372" y="25902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Elipse 56">
            <a:extLst>
              <a:ext uri="{FF2B5EF4-FFF2-40B4-BE49-F238E27FC236}">
                <a16:creationId xmlns:a16="http://schemas.microsoft.com/office/drawing/2014/main" id="{BAC6C0F1-FEAC-461E-B0AC-3BFC0AFCAAF2}"/>
              </a:ext>
            </a:extLst>
          </p:cNvPr>
          <p:cNvSpPr/>
          <p:nvPr/>
        </p:nvSpPr>
        <p:spPr>
          <a:xfrm>
            <a:off x="6757306" y="233270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Elipse 57">
            <a:extLst>
              <a:ext uri="{FF2B5EF4-FFF2-40B4-BE49-F238E27FC236}">
                <a16:creationId xmlns:a16="http://schemas.microsoft.com/office/drawing/2014/main" id="{E6D6A73D-A8FD-4A04-9545-B3BBB3117345}"/>
              </a:ext>
            </a:extLst>
          </p:cNvPr>
          <p:cNvSpPr/>
          <p:nvPr/>
        </p:nvSpPr>
        <p:spPr>
          <a:xfrm>
            <a:off x="6947527" y="2311401"/>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Elipse 58">
            <a:extLst>
              <a:ext uri="{FF2B5EF4-FFF2-40B4-BE49-F238E27FC236}">
                <a16:creationId xmlns:a16="http://schemas.microsoft.com/office/drawing/2014/main" id="{93146E34-ED6E-473D-BB03-36AE94106E85}"/>
              </a:ext>
            </a:extLst>
          </p:cNvPr>
          <p:cNvSpPr/>
          <p:nvPr/>
        </p:nvSpPr>
        <p:spPr>
          <a:xfrm>
            <a:off x="6395902" y="256653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Elipse 59">
            <a:extLst>
              <a:ext uri="{FF2B5EF4-FFF2-40B4-BE49-F238E27FC236}">
                <a16:creationId xmlns:a16="http://schemas.microsoft.com/office/drawing/2014/main" id="{321C5BC2-5E93-4B4B-A667-CECC98755AC7}"/>
              </a:ext>
            </a:extLst>
          </p:cNvPr>
          <p:cNvSpPr/>
          <p:nvPr/>
        </p:nvSpPr>
        <p:spPr>
          <a:xfrm>
            <a:off x="6644688" y="27426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Elipse 60">
            <a:extLst>
              <a:ext uri="{FF2B5EF4-FFF2-40B4-BE49-F238E27FC236}">
                <a16:creationId xmlns:a16="http://schemas.microsoft.com/office/drawing/2014/main" id="{B5F7C931-A4FC-4462-9E92-943D19FE98D7}"/>
              </a:ext>
            </a:extLst>
          </p:cNvPr>
          <p:cNvSpPr/>
          <p:nvPr/>
        </p:nvSpPr>
        <p:spPr>
          <a:xfrm>
            <a:off x="6475055" y="3364383"/>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3" name="Picture 4">
            <a:extLst>
              <a:ext uri="{FF2B5EF4-FFF2-40B4-BE49-F238E27FC236}">
                <a16:creationId xmlns:a16="http://schemas.microsoft.com/office/drawing/2014/main" id="{06F260E1-59F9-4416-BFF0-D48758473BAC}"/>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303648" y="4584376"/>
            <a:ext cx="914401" cy="967501"/>
          </a:xfrm>
          <a:prstGeom prst="rect">
            <a:avLst/>
          </a:prstGeom>
        </p:spPr>
      </p:pic>
      <p:pic>
        <p:nvPicPr>
          <p:cNvPr id="64" name="Imagen 63">
            <a:extLst>
              <a:ext uri="{FF2B5EF4-FFF2-40B4-BE49-F238E27FC236}">
                <a16:creationId xmlns:a16="http://schemas.microsoft.com/office/drawing/2014/main" id="{1757E38E-495C-4F75-ABDE-9FB9D4848CFC}"/>
              </a:ext>
            </a:extLst>
          </p:cNvPr>
          <p:cNvPicPr>
            <a:picLocks noChangeAspect="1"/>
          </p:cNvPicPr>
          <p:nvPr/>
        </p:nvPicPr>
        <p:blipFill rotWithShape="1">
          <a:blip r:embed="rId9"/>
          <a:srcRect b="1805"/>
          <a:stretch/>
        </p:blipFill>
        <p:spPr>
          <a:xfrm>
            <a:off x="837162" y="3062785"/>
            <a:ext cx="948211" cy="922631"/>
          </a:xfrm>
          <a:prstGeom prst="rect">
            <a:avLst/>
          </a:prstGeom>
        </p:spPr>
      </p:pic>
      <p:cxnSp>
        <p:nvCxnSpPr>
          <p:cNvPr id="65" name="Conector: curvado 64">
            <a:extLst>
              <a:ext uri="{FF2B5EF4-FFF2-40B4-BE49-F238E27FC236}">
                <a16:creationId xmlns:a16="http://schemas.microsoft.com/office/drawing/2014/main" id="{1AF3AD9C-6455-487C-8F63-398515EAAB3C}"/>
              </a:ext>
            </a:extLst>
          </p:cNvPr>
          <p:cNvCxnSpPr>
            <a:cxnSpLocks/>
            <a:stCxn id="44" idx="5"/>
            <a:endCxn id="66" idx="4"/>
          </p:cNvCxnSpPr>
          <p:nvPr/>
        </p:nvCxnSpPr>
        <p:spPr>
          <a:xfrm rot="5400000" flipH="1" flipV="1">
            <a:off x="5309131" y="1859608"/>
            <a:ext cx="869854" cy="2555381"/>
          </a:xfrm>
          <a:prstGeom prst="curvedConnector3">
            <a:avLst>
              <a:gd name="adj1" fmla="val 4299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6" name="Elipse 65">
            <a:extLst>
              <a:ext uri="{FF2B5EF4-FFF2-40B4-BE49-F238E27FC236}">
                <a16:creationId xmlns:a16="http://schemas.microsoft.com/office/drawing/2014/main" id="{DD49F786-58DC-4118-AA79-6C34A9F31C3A}"/>
              </a:ext>
            </a:extLst>
          </p:cNvPr>
          <p:cNvSpPr/>
          <p:nvPr/>
        </p:nvSpPr>
        <p:spPr>
          <a:xfrm>
            <a:off x="6962468" y="25902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7" name="Imagen 66">
            <a:extLst>
              <a:ext uri="{FF2B5EF4-FFF2-40B4-BE49-F238E27FC236}">
                <a16:creationId xmlns:a16="http://schemas.microsoft.com/office/drawing/2014/main" id="{6765E37A-A752-4ADB-A5D6-A869440D9A74}"/>
              </a:ext>
            </a:extLst>
          </p:cNvPr>
          <p:cNvPicPr>
            <a:picLocks noChangeAspect="1"/>
          </p:cNvPicPr>
          <p:nvPr/>
        </p:nvPicPr>
        <p:blipFill rotWithShape="1">
          <a:blip r:embed="rId9"/>
          <a:srcRect b="1805"/>
          <a:stretch/>
        </p:blipFill>
        <p:spPr>
          <a:xfrm>
            <a:off x="7077661" y="2361437"/>
            <a:ext cx="205672" cy="200124"/>
          </a:xfrm>
          <a:prstGeom prst="rect">
            <a:avLst/>
          </a:prstGeom>
        </p:spPr>
      </p:pic>
      <p:pic>
        <p:nvPicPr>
          <p:cNvPr id="68" name="Picture 4">
            <a:extLst>
              <a:ext uri="{FF2B5EF4-FFF2-40B4-BE49-F238E27FC236}">
                <a16:creationId xmlns:a16="http://schemas.microsoft.com/office/drawing/2014/main" id="{E3F9A794-B9E6-41DF-ABAB-D890924D5098}"/>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702152" y="2083746"/>
            <a:ext cx="209545" cy="221714"/>
          </a:xfrm>
          <a:prstGeom prst="rect">
            <a:avLst/>
          </a:prstGeom>
        </p:spPr>
      </p:pic>
      <p:pic>
        <p:nvPicPr>
          <p:cNvPr id="69" name="Picture 4">
            <a:extLst>
              <a:ext uri="{FF2B5EF4-FFF2-40B4-BE49-F238E27FC236}">
                <a16:creationId xmlns:a16="http://schemas.microsoft.com/office/drawing/2014/main" id="{68D48CE8-842D-4628-A058-B8927B057AC6}"/>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7010301" y="2080824"/>
            <a:ext cx="209545" cy="221714"/>
          </a:xfrm>
          <a:prstGeom prst="rect">
            <a:avLst/>
          </a:prstGeom>
        </p:spPr>
      </p:pic>
      <p:pic>
        <p:nvPicPr>
          <p:cNvPr id="70" name="Picture 4">
            <a:extLst>
              <a:ext uri="{FF2B5EF4-FFF2-40B4-BE49-F238E27FC236}">
                <a16:creationId xmlns:a16="http://schemas.microsoft.com/office/drawing/2014/main" id="{ECB7600E-8D54-4AB0-A035-9334C988A9D1}"/>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253512" y="2212628"/>
            <a:ext cx="209545" cy="221714"/>
          </a:xfrm>
          <a:prstGeom prst="rect">
            <a:avLst/>
          </a:prstGeom>
        </p:spPr>
      </p:pic>
      <p:pic>
        <p:nvPicPr>
          <p:cNvPr id="71" name="Picture 4">
            <a:extLst>
              <a:ext uri="{FF2B5EF4-FFF2-40B4-BE49-F238E27FC236}">
                <a16:creationId xmlns:a16="http://schemas.microsoft.com/office/drawing/2014/main" id="{67B2E1B9-E383-42F1-85CC-32BA2CC9C06A}"/>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177315" y="2439115"/>
            <a:ext cx="209545" cy="221714"/>
          </a:xfrm>
          <a:prstGeom prst="rect">
            <a:avLst/>
          </a:prstGeom>
        </p:spPr>
      </p:pic>
      <p:pic>
        <p:nvPicPr>
          <p:cNvPr id="72" name="Picture 4">
            <a:extLst>
              <a:ext uri="{FF2B5EF4-FFF2-40B4-BE49-F238E27FC236}">
                <a16:creationId xmlns:a16="http://schemas.microsoft.com/office/drawing/2014/main" id="{128AF356-40D3-4B52-A19A-CD22998BCBF6}"/>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260455" y="2726904"/>
            <a:ext cx="209545" cy="221714"/>
          </a:xfrm>
          <a:prstGeom prst="rect">
            <a:avLst/>
          </a:prstGeom>
        </p:spPr>
      </p:pic>
      <p:pic>
        <p:nvPicPr>
          <p:cNvPr id="73" name="Picture 4">
            <a:extLst>
              <a:ext uri="{FF2B5EF4-FFF2-40B4-BE49-F238E27FC236}">
                <a16:creationId xmlns:a16="http://schemas.microsoft.com/office/drawing/2014/main" id="{5C42D994-9E40-4AF7-87CA-F958A91300CF}"/>
              </a:ext>
            </a:extLst>
          </p:cNvPr>
          <p:cNvPicPr>
            <a:picLocks noChangeAspect="1"/>
          </p:cNvPicPr>
          <p:nvPr/>
        </p:nvPicPr>
        <p:blipFill rotWithShape="1">
          <a:blip r:embed="rId8">
            <a:extLst>
              <a:ext uri="{28A0092B-C50C-407E-A947-70E740481C1C}">
                <a14:useLocalDpi xmlns:a14="http://schemas.microsoft.com/office/drawing/2010/main" val="0"/>
              </a:ext>
            </a:extLst>
          </a:blip>
          <a:srcRect l="21036" t="3899" r="60738" b="55518"/>
          <a:stretch/>
        </p:blipFill>
        <p:spPr>
          <a:xfrm>
            <a:off x="6681081" y="2396329"/>
            <a:ext cx="196766" cy="187092"/>
          </a:xfrm>
          <a:prstGeom prst="rect">
            <a:avLst/>
          </a:prstGeom>
        </p:spPr>
      </p:pic>
      <p:pic>
        <p:nvPicPr>
          <p:cNvPr id="74" name="Picture 4">
            <a:extLst>
              <a:ext uri="{FF2B5EF4-FFF2-40B4-BE49-F238E27FC236}">
                <a16:creationId xmlns:a16="http://schemas.microsoft.com/office/drawing/2014/main" id="{B296A79A-36A2-4D21-B362-D7D08743CE63}"/>
              </a:ext>
            </a:extLst>
          </p:cNvPr>
          <p:cNvPicPr>
            <a:picLocks noChangeAspect="1"/>
          </p:cNvPicPr>
          <p:nvPr/>
        </p:nvPicPr>
        <p:blipFill rotWithShape="1">
          <a:blip r:embed="rId8">
            <a:extLst>
              <a:ext uri="{28A0092B-C50C-407E-A947-70E740481C1C}">
                <a14:useLocalDpi xmlns:a14="http://schemas.microsoft.com/office/drawing/2010/main" val="0"/>
              </a:ext>
            </a:extLst>
          </a:blip>
          <a:srcRect l="21036" t="3899" r="60738" b="55518"/>
          <a:stretch/>
        </p:blipFill>
        <p:spPr>
          <a:xfrm>
            <a:off x="6555168" y="2866805"/>
            <a:ext cx="196766" cy="187092"/>
          </a:xfrm>
          <a:prstGeom prst="rect">
            <a:avLst/>
          </a:prstGeom>
        </p:spPr>
      </p:pic>
      <p:pic>
        <p:nvPicPr>
          <p:cNvPr id="75" name="Imagen 74">
            <a:extLst>
              <a:ext uri="{FF2B5EF4-FFF2-40B4-BE49-F238E27FC236}">
                <a16:creationId xmlns:a16="http://schemas.microsoft.com/office/drawing/2014/main" id="{8A3D1142-51EF-4494-9207-C6ECE4255F12}"/>
              </a:ext>
            </a:extLst>
          </p:cNvPr>
          <p:cNvPicPr>
            <a:picLocks noChangeAspect="1"/>
          </p:cNvPicPr>
          <p:nvPr/>
        </p:nvPicPr>
        <p:blipFill>
          <a:blip r:embed="rId10"/>
          <a:stretch>
            <a:fillRect/>
          </a:stretch>
        </p:blipFill>
        <p:spPr>
          <a:xfrm>
            <a:off x="6599675" y="3452913"/>
            <a:ext cx="236612" cy="231578"/>
          </a:xfrm>
          <a:prstGeom prst="rect">
            <a:avLst/>
          </a:prstGeom>
        </p:spPr>
      </p:pic>
      <p:pic>
        <p:nvPicPr>
          <p:cNvPr id="76" name="Imagen 75">
            <a:extLst>
              <a:ext uri="{FF2B5EF4-FFF2-40B4-BE49-F238E27FC236}">
                <a16:creationId xmlns:a16="http://schemas.microsoft.com/office/drawing/2014/main" id="{32AD9F21-E2D4-489C-A256-33D47BC52D83}"/>
              </a:ext>
            </a:extLst>
          </p:cNvPr>
          <p:cNvPicPr>
            <a:picLocks noChangeAspect="1"/>
          </p:cNvPicPr>
          <p:nvPr/>
        </p:nvPicPr>
        <p:blipFill rotWithShape="1">
          <a:blip r:embed="rId9"/>
          <a:srcRect b="1805"/>
          <a:stretch/>
        </p:blipFill>
        <p:spPr>
          <a:xfrm>
            <a:off x="7095798" y="2685645"/>
            <a:ext cx="205672" cy="200124"/>
          </a:xfrm>
          <a:prstGeom prst="rect">
            <a:avLst/>
          </a:prstGeom>
        </p:spPr>
      </p:pic>
      <p:pic>
        <p:nvPicPr>
          <p:cNvPr id="17" name="Imagen 16">
            <a:extLst>
              <a:ext uri="{FF2B5EF4-FFF2-40B4-BE49-F238E27FC236}">
                <a16:creationId xmlns:a16="http://schemas.microsoft.com/office/drawing/2014/main" id="{920C4FCE-221B-4E12-BC30-D4AFB39F97B1}"/>
              </a:ext>
            </a:extLst>
          </p:cNvPr>
          <p:cNvPicPr>
            <a:picLocks noChangeAspect="1"/>
          </p:cNvPicPr>
          <p:nvPr/>
        </p:nvPicPr>
        <p:blipFill>
          <a:blip r:embed="rId11"/>
          <a:stretch>
            <a:fillRect/>
          </a:stretch>
        </p:blipFill>
        <p:spPr>
          <a:xfrm>
            <a:off x="10449963" y="3156540"/>
            <a:ext cx="904875" cy="914400"/>
          </a:xfrm>
          <a:prstGeom prst="rect">
            <a:avLst/>
          </a:prstGeom>
        </p:spPr>
      </p:pic>
    </p:spTree>
    <p:extLst>
      <p:ext uri="{BB962C8B-B14F-4D97-AF65-F5344CB8AC3E}">
        <p14:creationId xmlns:p14="http://schemas.microsoft.com/office/powerpoint/2010/main" val="36480669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60260"/>
            <a:ext cx="11493416" cy="767276"/>
          </a:xfrm>
        </p:spPr>
        <p:txBody>
          <a:bodyPr/>
          <a:lstStyle/>
          <a:p>
            <a:r>
              <a:rPr lang="en-US" dirty="0"/>
              <a:t>Blending Latent Variables [NEW @ER]</a:t>
            </a:r>
          </a:p>
        </p:txBody>
      </p:sp>
      <p:pic>
        <p:nvPicPr>
          <p:cNvPr id="27" name="Picture 3">
            <a:extLst>
              <a:ext uri="{FF2B5EF4-FFF2-40B4-BE49-F238E27FC236}">
                <a16:creationId xmlns:a16="http://schemas.microsoft.com/office/drawing/2014/main" id="{3F7EF02D-39D9-4C5E-8150-92E66E1BBD87}"/>
              </a:ext>
            </a:extLst>
          </p:cNvPr>
          <p:cNvPicPr>
            <a:picLocks noChangeAspect="1"/>
          </p:cNvPicPr>
          <p:nvPr/>
        </p:nvPicPr>
        <p:blipFill rotWithShape="1">
          <a:blip r:embed="rId3">
            <a:extLst>
              <a:ext uri="{28A0092B-C50C-407E-A947-70E740481C1C}">
                <a14:useLocalDpi xmlns:a14="http://schemas.microsoft.com/office/drawing/2010/main" val="0"/>
              </a:ext>
            </a:extLst>
          </a:blip>
          <a:srcRect l="71777" t="-2162" r="8791" b="78285"/>
          <a:stretch/>
        </p:blipFill>
        <p:spPr>
          <a:xfrm>
            <a:off x="4111703" y="1816145"/>
            <a:ext cx="1758751" cy="767276"/>
          </a:xfrm>
          <a:prstGeom prst="rect">
            <a:avLst/>
          </a:prstGeom>
        </p:spPr>
      </p:pic>
      <p:pic>
        <p:nvPicPr>
          <p:cNvPr id="28" name="Picture 3">
            <a:extLst>
              <a:ext uri="{FF2B5EF4-FFF2-40B4-BE49-F238E27FC236}">
                <a16:creationId xmlns:a16="http://schemas.microsoft.com/office/drawing/2014/main" id="{57FEDE17-5EEE-4D1A-8E53-F32F065CB546}"/>
              </a:ext>
            </a:extLst>
          </p:cNvPr>
          <p:cNvPicPr>
            <a:picLocks noChangeAspect="1"/>
          </p:cNvPicPr>
          <p:nvPr/>
        </p:nvPicPr>
        <p:blipFill rotWithShape="1">
          <a:blip r:embed="rId3">
            <a:extLst>
              <a:ext uri="{28A0092B-C50C-407E-A947-70E740481C1C}">
                <a14:useLocalDpi xmlns:a14="http://schemas.microsoft.com/office/drawing/2010/main" val="0"/>
              </a:ext>
            </a:extLst>
          </a:blip>
          <a:srcRect l="50857" t="23883" r="28858" b="50073"/>
          <a:stretch/>
        </p:blipFill>
        <p:spPr>
          <a:xfrm>
            <a:off x="3810233" y="2731765"/>
            <a:ext cx="1835902" cy="836937"/>
          </a:xfrm>
          <a:prstGeom prst="rect">
            <a:avLst/>
          </a:prstGeom>
        </p:spPr>
      </p:pic>
      <p:sp>
        <p:nvSpPr>
          <p:cNvPr id="5" name="Trapezoid 10">
            <a:extLst>
              <a:ext uri="{FF2B5EF4-FFF2-40B4-BE49-F238E27FC236}">
                <a16:creationId xmlns:a16="http://schemas.microsoft.com/office/drawing/2014/main" id="{8FB8083F-439F-498E-AA81-4B2F6F076C5F}"/>
              </a:ext>
            </a:extLst>
          </p:cNvPr>
          <p:cNvSpPr/>
          <p:nvPr/>
        </p:nvSpPr>
        <p:spPr>
          <a:xfrm rot="5400000" flipV="1">
            <a:off x="8792250" y="3031998"/>
            <a:ext cx="2146430" cy="91761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sp>
        <p:nvSpPr>
          <p:cNvPr id="7" name="Trapezoid 10">
            <a:extLst>
              <a:ext uri="{FF2B5EF4-FFF2-40B4-BE49-F238E27FC236}">
                <a16:creationId xmlns:a16="http://schemas.microsoft.com/office/drawing/2014/main" id="{642CC940-2DB2-46FE-A90F-E6E40F75F0AD}"/>
              </a:ext>
            </a:extLst>
          </p:cNvPr>
          <p:cNvSpPr/>
          <p:nvPr/>
        </p:nvSpPr>
        <p:spPr>
          <a:xfrm rot="16200000" flipH="1" flipV="1">
            <a:off x="1228782" y="3033606"/>
            <a:ext cx="2146430" cy="914401"/>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9" name="Rectángulo 8">
            <a:extLst>
              <a:ext uri="{FF2B5EF4-FFF2-40B4-BE49-F238E27FC236}">
                <a16:creationId xmlns:a16="http://schemas.microsoft.com/office/drawing/2014/main" id="{C5767CAC-93DA-4409-9752-3CF4B526EF1F}"/>
              </a:ext>
            </a:extLst>
          </p:cNvPr>
          <p:cNvSpPr/>
          <p:nvPr/>
        </p:nvSpPr>
        <p:spPr>
          <a:xfrm>
            <a:off x="5695120" y="1628974"/>
            <a:ext cx="3474720" cy="3826413"/>
          </a:xfrm>
          <a:prstGeom prst="rect">
            <a:avLst/>
          </a:prstGeom>
          <a:solidFill>
            <a:schemeClr val="bg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7">
            <a:extLst>
              <a:ext uri="{FF2B5EF4-FFF2-40B4-BE49-F238E27FC236}">
                <a16:creationId xmlns:a16="http://schemas.microsoft.com/office/drawing/2014/main" id="{75471C91-6907-43BD-81A0-789B29243A94}"/>
              </a:ext>
            </a:extLst>
          </p:cNvPr>
          <p:cNvSpPr txBox="1"/>
          <p:nvPr/>
        </p:nvSpPr>
        <p:spPr>
          <a:xfrm>
            <a:off x="5791620" y="1105754"/>
            <a:ext cx="3281720" cy="523220"/>
          </a:xfrm>
          <a:prstGeom prst="rect">
            <a:avLst/>
          </a:prstGeom>
          <a:noFill/>
        </p:spPr>
        <p:txBody>
          <a:bodyPr wrap="square" rtlCol="0">
            <a:spAutoFit/>
          </a:bodyPr>
          <a:lstStyle/>
          <a:p>
            <a:pPr algn="ctr"/>
            <a:r>
              <a:rPr lang="en-US" sz="2800" dirty="0"/>
              <a:t>Latent Space</a:t>
            </a:r>
            <a:endParaRPr lang="en-US" sz="2800" i="1" dirty="0"/>
          </a:p>
        </p:txBody>
      </p:sp>
      <p:cxnSp>
        <p:nvCxnSpPr>
          <p:cNvPr id="20" name="Straight Arrow Connector 24">
            <a:extLst>
              <a:ext uri="{FF2B5EF4-FFF2-40B4-BE49-F238E27FC236}">
                <a16:creationId xmlns:a16="http://schemas.microsoft.com/office/drawing/2014/main" id="{8357E5F4-CE4A-4BE0-BE18-5A16157A4168}"/>
              </a:ext>
            </a:extLst>
          </p:cNvPr>
          <p:cNvCxnSpPr/>
          <p:nvPr/>
        </p:nvCxnSpPr>
        <p:spPr>
          <a:xfrm flipV="1">
            <a:off x="2863460" y="2898253"/>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6">
            <a:extLst>
              <a:ext uri="{FF2B5EF4-FFF2-40B4-BE49-F238E27FC236}">
                <a16:creationId xmlns:a16="http://schemas.microsoft.com/office/drawing/2014/main" id="{7663EC45-4979-4427-95AC-41C2528EF079}"/>
              </a:ext>
            </a:extLst>
          </p:cNvPr>
          <p:cNvSpPr/>
          <p:nvPr/>
        </p:nvSpPr>
        <p:spPr>
          <a:xfrm>
            <a:off x="3417538" y="2024970"/>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22" name="Rectangle 29">
            <a:extLst>
              <a:ext uri="{FF2B5EF4-FFF2-40B4-BE49-F238E27FC236}">
                <a16:creationId xmlns:a16="http://schemas.microsoft.com/office/drawing/2014/main" id="{3926F3BB-EA7C-4C8B-8D46-66C95DFD8443}"/>
              </a:ext>
            </a:extLst>
          </p:cNvPr>
          <p:cNvSpPr/>
          <p:nvPr/>
        </p:nvSpPr>
        <p:spPr>
          <a:xfrm>
            <a:off x="3412674" y="3791651"/>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23" name="Straight Arrow Connector 30">
            <a:extLst>
              <a:ext uri="{FF2B5EF4-FFF2-40B4-BE49-F238E27FC236}">
                <a16:creationId xmlns:a16="http://schemas.microsoft.com/office/drawing/2014/main" id="{8E64302A-A018-4292-B980-CFFE03B6B1B2}"/>
              </a:ext>
            </a:extLst>
          </p:cNvPr>
          <p:cNvCxnSpPr/>
          <p:nvPr/>
        </p:nvCxnSpPr>
        <p:spPr>
          <a:xfrm>
            <a:off x="2865164" y="3636277"/>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32">
            <a:extLst>
              <a:ext uri="{FF2B5EF4-FFF2-40B4-BE49-F238E27FC236}">
                <a16:creationId xmlns:a16="http://schemas.microsoft.com/office/drawing/2014/main" id="{F6A71B2E-AE58-4208-8D0E-7963C9D780BF}"/>
              </a:ext>
            </a:extLst>
          </p:cNvPr>
          <p:cNvCxnSpPr>
            <a:cxnSpLocks/>
            <a:endCxn id="28" idx="2"/>
          </p:cNvCxnSpPr>
          <p:nvPr/>
        </p:nvCxnSpPr>
        <p:spPr>
          <a:xfrm flipV="1">
            <a:off x="3856435" y="3568702"/>
            <a:ext cx="871749" cy="451238"/>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33">
            <a:extLst>
              <a:ext uri="{FF2B5EF4-FFF2-40B4-BE49-F238E27FC236}">
                <a16:creationId xmlns:a16="http://schemas.microsoft.com/office/drawing/2014/main" id="{56F9D3A5-9A1C-4760-9D58-305A9F7235AC}"/>
              </a:ext>
            </a:extLst>
          </p:cNvPr>
          <p:cNvCxnSpPr>
            <a:cxnSpLocks/>
          </p:cNvCxnSpPr>
          <p:nvPr/>
        </p:nvCxnSpPr>
        <p:spPr>
          <a:xfrm>
            <a:off x="3859218" y="2898253"/>
            <a:ext cx="577147" cy="44412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6" name="Content Placeholder 3">
            <a:extLst>
              <a:ext uri="{FF2B5EF4-FFF2-40B4-BE49-F238E27FC236}">
                <a16:creationId xmlns:a16="http://schemas.microsoft.com/office/drawing/2014/main" id="{34762B13-0B39-4FE9-9CDA-DD9EF92FBF1C}"/>
              </a:ext>
            </a:extLst>
          </p:cNvPr>
          <p:cNvGraphicFramePr>
            <a:graphicFrameLocks noChangeAspect="1"/>
          </p:cNvGraphicFramePr>
          <p:nvPr>
            <p:extLst/>
          </p:nvPr>
        </p:nvGraphicFramePr>
        <p:xfrm>
          <a:off x="2955007" y="4952849"/>
          <a:ext cx="1316037" cy="468492"/>
        </p:xfrm>
        <a:graphic>
          <a:graphicData uri="http://schemas.openxmlformats.org/presentationml/2006/ole">
            <mc:AlternateContent xmlns:mc="http://schemas.openxmlformats.org/markup-compatibility/2006">
              <mc:Choice xmlns:v="urn:schemas-microsoft-com:vml" Requires="v">
                <p:oleObj spid="_x0000_s74756" name="Equation" r:id="rId4" imgW="533400" imgH="190500" progId="Equation.3">
                  <p:embed/>
                </p:oleObj>
              </mc:Choice>
              <mc:Fallback>
                <p:oleObj name="Equation" r:id="rId4" imgW="533400" imgH="190500" progId="Equation.3">
                  <p:embed/>
                  <p:pic>
                    <p:nvPicPr>
                      <p:cNvPr id="26" name="Content Placeholder 3">
                        <a:extLst>
                          <a:ext uri="{FF2B5EF4-FFF2-40B4-BE49-F238E27FC236}">
                            <a16:creationId xmlns:a16="http://schemas.microsoft.com/office/drawing/2014/main" id="{34762B13-0B39-4FE9-9CDA-DD9EF92FBF1C}"/>
                          </a:ext>
                        </a:extLst>
                      </p:cNvPr>
                      <p:cNvPicPr/>
                      <p:nvPr/>
                    </p:nvPicPr>
                    <p:blipFill>
                      <a:blip r:embed="rId5"/>
                      <a:stretch>
                        <a:fillRect/>
                      </a:stretch>
                    </p:blipFill>
                    <p:spPr>
                      <a:xfrm>
                        <a:off x="2955007" y="4952849"/>
                        <a:ext cx="1316037" cy="468492"/>
                      </a:xfrm>
                      <a:prstGeom prst="rect">
                        <a:avLst/>
                      </a:prstGeom>
                    </p:spPr>
                  </p:pic>
                </p:oleObj>
              </mc:Fallback>
            </mc:AlternateContent>
          </a:graphicData>
        </a:graphic>
      </p:graphicFrame>
      <p:graphicFrame>
        <p:nvGraphicFramePr>
          <p:cNvPr id="33" name="Content Placeholder 3">
            <a:extLst>
              <a:ext uri="{FF2B5EF4-FFF2-40B4-BE49-F238E27FC236}">
                <a16:creationId xmlns:a16="http://schemas.microsoft.com/office/drawing/2014/main" id="{4907A32F-2B40-497A-B62B-0380AD197925}"/>
              </a:ext>
            </a:extLst>
          </p:cNvPr>
          <p:cNvGraphicFramePr>
            <a:graphicFrameLocks noChangeAspect="1"/>
          </p:cNvGraphicFramePr>
          <p:nvPr>
            <p:extLst/>
          </p:nvPr>
        </p:nvGraphicFramePr>
        <p:xfrm>
          <a:off x="3168728" y="1584706"/>
          <a:ext cx="942975" cy="425450"/>
        </p:xfrm>
        <a:graphic>
          <a:graphicData uri="http://schemas.openxmlformats.org/presentationml/2006/ole">
            <mc:AlternateContent xmlns:mc="http://schemas.openxmlformats.org/markup-compatibility/2006">
              <mc:Choice xmlns:v="urn:schemas-microsoft-com:vml" Requires="v">
                <p:oleObj spid="_x0000_s74757" name="Equation" r:id="rId6" imgW="393700" imgH="177800" progId="Equation.3">
                  <p:embed/>
                </p:oleObj>
              </mc:Choice>
              <mc:Fallback>
                <p:oleObj name="Equation" r:id="rId6" imgW="393700" imgH="177800" progId="Equation.3">
                  <p:embed/>
                  <p:pic>
                    <p:nvPicPr>
                      <p:cNvPr id="33" name="Content Placeholder 3">
                        <a:extLst>
                          <a:ext uri="{FF2B5EF4-FFF2-40B4-BE49-F238E27FC236}">
                            <a16:creationId xmlns:a16="http://schemas.microsoft.com/office/drawing/2014/main" id="{4907A32F-2B40-497A-B62B-0380AD197925}"/>
                          </a:ext>
                        </a:extLst>
                      </p:cNvPr>
                      <p:cNvPicPr/>
                      <p:nvPr/>
                    </p:nvPicPr>
                    <p:blipFill>
                      <a:blip r:embed="rId7"/>
                      <a:stretch>
                        <a:fillRect/>
                      </a:stretch>
                    </p:blipFill>
                    <p:spPr>
                      <a:xfrm>
                        <a:off x="3168728" y="1584706"/>
                        <a:ext cx="942975" cy="425450"/>
                      </a:xfrm>
                      <a:prstGeom prst="rect">
                        <a:avLst/>
                      </a:prstGeom>
                    </p:spPr>
                  </p:pic>
                </p:oleObj>
              </mc:Fallback>
            </mc:AlternateContent>
          </a:graphicData>
        </a:graphic>
      </p:graphicFrame>
      <p:sp>
        <p:nvSpPr>
          <p:cNvPr id="34" name="Elipse 33">
            <a:extLst>
              <a:ext uri="{FF2B5EF4-FFF2-40B4-BE49-F238E27FC236}">
                <a16:creationId xmlns:a16="http://schemas.microsoft.com/office/drawing/2014/main" id="{4C910D88-19BF-4C95-8965-2A8C46DD61A0}"/>
              </a:ext>
            </a:extLst>
          </p:cNvPr>
          <p:cNvSpPr/>
          <p:nvPr/>
        </p:nvSpPr>
        <p:spPr>
          <a:xfrm>
            <a:off x="6607112" y="230546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Elipse 36">
            <a:extLst>
              <a:ext uri="{FF2B5EF4-FFF2-40B4-BE49-F238E27FC236}">
                <a16:creationId xmlns:a16="http://schemas.microsoft.com/office/drawing/2014/main" id="{A1998CF8-6F2B-452C-B481-E8EF77618155}"/>
              </a:ext>
            </a:extLst>
          </p:cNvPr>
          <p:cNvSpPr/>
          <p:nvPr/>
        </p:nvSpPr>
        <p:spPr>
          <a:xfrm>
            <a:off x="6932465" y="2493906"/>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Elipse 41">
            <a:extLst>
              <a:ext uri="{FF2B5EF4-FFF2-40B4-BE49-F238E27FC236}">
                <a16:creationId xmlns:a16="http://schemas.microsoft.com/office/drawing/2014/main" id="{72CCAA22-3C13-406F-AFD8-291B8B7232CE}"/>
              </a:ext>
            </a:extLst>
          </p:cNvPr>
          <p:cNvSpPr/>
          <p:nvPr/>
        </p:nvSpPr>
        <p:spPr>
          <a:xfrm>
            <a:off x="6459468" y="24378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Elipse 38">
            <a:extLst>
              <a:ext uri="{FF2B5EF4-FFF2-40B4-BE49-F238E27FC236}">
                <a16:creationId xmlns:a16="http://schemas.microsoft.com/office/drawing/2014/main" id="{780127D9-142B-4ADB-BD59-44B08E2FB78B}"/>
              </a:ext>
            </a:extLst>
          </p:cNvPr>
          <p:cNvSpPr/>
          <p:nvPr/>
        </p:nvSpPr>
        <p:spPr>
          <a:xfrm>
            <a:off x="6635714" y="2527355"/>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7">
            <a:extLst>
              <a:ext uri="{FF2B5EF4-FFF2-40B4-BE49-F238E27FC236}">
                <a16:creationId xmlns:a16="http://schemas.microsoft.com/office/drawing/2014/main" id="{C87FD988-0ABF-4709-893B-12E3DFF0DB62}"/>
              </a:ext>
            </a:extLst>
          </p:cNvPr>
          <p:cNvSpPr txBox="1"/>
          <p:nvPr/>
        </p:nvSpPr>
        <p:spPr>
          <a:xfrm>
            <a:off x="-117900" y="1568087"/>
            <a:ext cx="3281720" cy="523220"/>
          </a:xfrm>
          <a:prstGeom prst="rect">
            <a:avLst/>
          </a:prstGeom>
          <a:noFill/>
        </p:spPr>
        <p:txBody>
          <a:bodyPr wrap="square" rtlCol="0">
            <a:spAutoFit/>
          </a:bodyPr>
          <a:lstStyle/>
          <a:p>
            <a:pPr algn="ctr"/>
            <a:r>
              <a:rPr lang="en-US" sz="2800" dirty="0"/>
              <a:t>Training on 3’s again</a:t>
            </a:r>
            <a:endParaRPr lang="en-US" sz="2800" i="1" dirty="0"/>
          </a:p>
        </p:txBody>
      </p:sp>
      <p:sp>
        <p:nvSpPr>
          <p:cNvPr id="53" name="Elipse 52">
            <a:extLst>
              <a:ext uri="{FF2B5EF4-FFF2-40B4-BE49-F238E27FC236}">
                <a16:creationId xmlns:a16="http://schemas.microsoft.com/office/drawing/2014/main" id="{6CF345B8-5482-480A-839B-FF9FB9C34E44}"/>
              </a:ext>
            </a:extLst>
          </p:cNvPr>
          <p:cNvSpPr/>
          <p:nvPr/>
        </p:nvSpPr>
        <p:spPr>
          <a:xfrm>
            <a:off x="6480972" y="2646306"/>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Elipse 53">
            <a:extLst>
              <a:ext uri="{FF2B5EF4-FFF2-40B4-BE49-F238E27FC236}">
                <a16:creationId xmlns:a16="http://schemas.microsoft.com/office/drawing/2014/main" id="{98AD6E83-80D4-4F10-AC7A-D287655BA19C}"/>
              </a:ext>
            </a:extLst>
          </p:cNvPr>
          <p:cNvSpPr/>
          <p:nvPr/>
        </p:nvSpPr>
        <p:spPr>
          <a:xfrm>
            <a:off x="6814456" y="243434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Elipse 54">
            <a:extLst>
              <a:ext uri="{FF2B5EF4-FFF2-40B4-BE49-F238E27FC236}">
                <a16:creationId xmlns:a16="http://schemas.microsoft.com/office/drawing/2014/main" id="{71F9D499-3E52-4E75-81CF-07E578C8D4BF}"/>
              </a:ext>
            </a:extLst>
          </p:cNvPr>
          <p:cNvSpPr/>
          <p:nvPr/>
        </p:nvSpPr>
        <p:spPr>
          <a:xfrm>
            <a:off x="6787742" y="262561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Elipse 55">
            <a:extLst>
              <a:ext uri="{FF2B5EF4-FFF2-40B4-BE49-F238E27FC236}">
                <a16:creationId xmlns:a16="http://schemas.microsoft.com/office/drawing/2014/main" id="{D59D527C-19EF-4E27-942E-61047FF44D52}"/>
              </a:ext>
            </a:extLst>
          </p:cNvPr>
          <p:cNvSpPr/>
          <p:nvPr/>
        </p:nvSpPr>
        <p:spPr>
          <a:xfrm>
            <a:off x="6633372" y="25902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Elipse 56">
            <a:extLst>
              <a:ext uri="{FF2B5EF4-FFF2-40B4-BE49-F238E27FC236}">
                <a16:creationId xmlns:a16="http://schemas.microsoft.com/office/drawing/2014/main" id="{BAC6C0F1-FEAC-461E-B0AC-3BFC0AFCAAF2}"/>
              </a:ext>
            </a:extLst>
          </p:cNvPr>
          <p:cNvSpPr/>
          <p:nvPr/>
        </p:nvSpPr>
        <p:spPr>
          <a:xfrm>
            <a:off x="6757306" y="2332702"/>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Elipse 57">
            <a:extLst>
              <a:ext uri="{FF2B5EF4-FFF2-40B4-BE49-F238E27FC236}">
                <a16:creationId xmlns:a16="http://schemas.microsoft.com/office/drawing/2014/main" id="{E6D6A73D-A8FD-4A04-9545-B3BBB3117345}"/>
              </a:ext>
            </a:extLst>
          </p:cNvPr>
          <p:cNvSpPr/>
          <p:nvPr/>
        </p:nvSpPr>
        <p:spPr>
          <a:xfrm>
            <a:off x="6947527" y="2311401"/>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Elipse 58">
            <a:extLst>
              <a:ext uri="{FF2B5EF4-FFF2-40B4-BE49-F238E27FC236}">
                <a16:creationId xmlns:a16="http://schemas.microsoft.com/office/drawing/2014/main" id="{93146E34-ED6E-473D-BB03-36AE94106E85}"/>
              </a:ext>
            </a:extLst>
          </p:cNvPr>
          <p:cNvSpPr/>
          <p:nvPr/>
        </p:nvSpPr>
        <p:spPr>
          <a:xfrm>
            <a:off x="6395902" y="256653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Elipse 59">
            <a:extLst>
              <a:ext uri="{FF2B5EF4-FFF2-40B4-BE49-F238E27FC236}">
                <a16:creationId xmlns:a16="http://schemas.microsoft.com/office/drawing/2014/main" id="{321C5BC2-5E93-4B4B-A667-CECC98755AC7}"/>
              </a:ext>
            </a:extLst>
          </p:cNvPr>
          <p:cNvSpPr/>
          <p:nvPr/>
        </p:nvSpPr>
        <p:spPr>
          <a:xfrm>
            <a:off x="6644688" y="27426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Elipse 60">
            <a:extLst>
              <a:ext uri="{FF2B5EF4-FFF2-40B4-BE49-F238E27FC236}">
                <a16:creationId xmlns:a16="http://schemas.microsoft.com/office/drawing/2014/main" id="{B5F7C931-A4FC-4462-9E92-943D19FE98D7}"/>
              </a:ext>
            </a:extLst>
          </p:cNvPr>
          <p:cNvSpPr/>
          <p:nvPr/>
        </p:nvSpPr>
        <p:spPr>
          <a:xfrm>
            <a:off x="6475055" y="3364383"/>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3" name="Picture 4">
            <a:extLst>
              <a:ext uri="{FF2B5EF4-FFF2-40B4-BE49-F238E27FC236}">
                <a16:creationId xmlns:a16="http://schemas.microsoft.com/office/drawing/2014/main" id="{06F260E1-59F9-4416-BFF0-D48758473BAC}"/>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59546" y="4923221"/>
            <a:ext cx="914401" cy="967501"/>
          </a:xfrm>
          <a:prstGeom prst="rect">
            <a:avLst/>
          </a:prstGeom>
        </p:spPr>
      </p:pic>
      <p:pic>
        <p:nvPicPr>
          <p:cNvPr id="64" name="Imagen 63">
            <a:extLst>
              <a:ext uri="{FF2B5EF4-FFF2-40B4-BE49-F238E27FC236}">
                <a16:creationId xmlns:a16="http://schemas.microsoft.com/office/drawing/2014/main" id="{1757E38E-495C-4F75-ABDE-9FB9D4848CFC}"/>
              </a:ext>
            </a:extLst>
          </p:cNvPr>
          <p:cNvPicPr>
            <a:picLocks noChangeAspect="1"/>
          </p:cNvPicPr>
          <p:nvPr/>
        </p:nvPicPr>
        <p:blipFill rotWithShape="1">
          <a:blip r:embed="rId9"/>
          <a:srcRect b="1805"/>
          <a:stretch/>
        </p:blipFill>
        <p:spPr>
          <a:xfrm>
            <a:off x="67033" y="4148112"/>
            <a:ext cx="948211" cy="922631"/>
          </a:xfrm>
          <a:prstGeom prst="rect">
            <a:avLst/>
          </a:prstGeom>
        </p:spPr>
      </p:pic>
      <p:sp>
        <p:nvSpPr>
          <p:cNvPr id="66" name="Elipse 65">
            <a:extLst>
              <a:ext uri="{FF2B5EF4-FFF2-40B4-BE49-F238E27FC236}">
                <a16:creationId xmlns:a16="http://schemas.microsoft.com/office/drawing/2014/main" id="{DD49F786-58DC-4118-AA79-6C34A9F31C3A}"/>
              </a:ext>
            </a:extLst>
          </p:cNvPr>
          <p:cNvSpPr/>
          <p:nvPr/>
        </p:nvSpPr>
        <p:spPr>
          <a:xfrm>
            <a:off x="6962468" y="2590240"/>
            <a:ext cx="118562" cy="112132"/>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Imagen 37">
            <a:extLst>
              <a:ext uri="{FF2B5EF4-FFF2-40B4-BE49-F238E27FC236}">
                <a16:creationId xmlns:a16="http://schemas.microsoft.com/office/drawing/2014/main" id="{A3C3FD80-CC81-4CC3-9654-37BCE4586182}"/>
              </a:ext>
            </a:extLst>
          </p:cNvPr>
          <p:cNvPicPr>
            <a:picLocks noChangeAspect="1"/>
          </p:cNvPicPr>
          <p:nvPr/>
        </p:nvPicPr>
        <p:blipFill>
          <a:blip r:embed="rId10"/>
          <a:stretch>
            <a:fillRect/>
          </a:stretch>
        </p:blipFill>
        <p:spPr>
          <a:xfrm>
            <a:off x="885100" y="3084694"/>
            <a:ext cx="895350" cy="876300"/>
          </a:xfrm>
          <a:prstGeom prst="rect">
            <a:avLst/>
          </a:prstGeom>
        </p:spPr>
      </p:pic>
      <p:cxnSp>
        <p:nvCxnSpPr>
          <p:cNvPr id="40" name="Conector recto de flecha 39">
            <a:extLst>
              <a:ext uri="{FF2B5EF4-FFF2-40B4-BE49-F238E27FC236}">
                <a16:creationId xmlns:a16="http://schemas.microsoft.com/office/drawing/2014/main" id="{8C92F28E-8BFA-497F-9738-4CEF781178DC}"/>
              </a:ext>
            </a:extLst>
          </p:cNvPr>
          <p:cNvCxnSpPr/>
          <p:nvPr/>
        </p:nvCxnSpPr>
        <p:spPr>
          <a:xfrm>
            <a:off x="4962931" y="2583421"/>
            <a:ext cx="0" cy="907383"/>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43" name="Elipse 42">
            <a:extLst>
              <a:ext uri="{FF2B5EF4-FFF2-40B4-BE49-F238E27FC236}">
                <a16:creationId xmlns:a16="http://schemas.microsoft.com/office/drawing/2014/main" id="{88E2DB7C-04B6-4136-BAED-0E7057240B65}"/>
              </a:ext>
            </a:extLst>
          </p:cNvPr>
          <p:cNvSpPr/>
          <p:nvPr/>
        </p:nvSpPr>
        <p:spPr>
          <a:xfrm>
            <a:off x="4903651" y="3476515"/>
            <a:ext cx="118562" cy="112132"/>
          </a:xfrm>
          <a:prstGeom prst="ellipse">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Conector: curvado 44">
            <a:extLst>
              <a:ext uri="{FF2B5EF4-FFF2-40B4-BE49-F238E27FC236}">
                <a16:creationId xmlns:a16="http://schemas.microsoft.com/office/drawing/2014/main" id="{4196F64E-3B8C-44B3-BA66-42EF49033A81}"/>
              </a:ext>
            </a:extLst>
          </p:cNvPr>
          <p:cNvCxnSpPr>
            <a:cxnSpLocks/>
            <a:stCxn id="43" idx="5"/>
          </p:cNvCxnSpPr>
          <p:nvPr/>
        </p:nvCxnSpPr>
        <p:spPr>
          <a:xfrm rot="5400000" flipH="1" flipV="1">
            <a:off x="5745661" y="2827891"/>
            <a:ext cx="3524" cy="1485146"/>
          </a:xfrm>
          <a:prstGeom prst="curvedConnector4">
            <a:avLst>
              <a:gd name="adj1" fmla="val -6486947"/>
              <a:gd name="adj2" fmla="val 50585"/>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46" name="Elipse 45">
            <a:extLst>
              <a:ext uri="{FF2B5EF4-FFF2-40B4-BE49-F238E27FC236}">
                <a16:creationId xmlns:a16="http://schemas.microsoft.com/office/drawing/2014/main" id="{52670990-CD67-4D19-B632-DED5A2315B62}"/>
              </a:ext>
            </a:extLst>
          </p:cNvPr>
          <p:cNvSpPr/>
          <p:nvPr/>
        </p:nvSpPr>
        <p:spPr>
          <a:xfrm>
            <a:off x="6464197" y="3516783"/>
            <a:ext cx="118562" cy="112132"/>
          </a:xfrm>
          <a:prstGeom prst="ellipse">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Imagen 47">
            <a:extLst>
              <a:ext uri="{FF2B5EF4-FFF2-40B4-BE49-F238E27FC236}">
                <a16:creationId xmlns:a16="http://schemas.microsoft.com/office/drawing/2014/main" id="{F7745E0C-E035-4383-AB48-EEA202B2F654}"/>
              </a:ext>
            </a:extLst>
          </p:cNvPr>
          <p:cNvPicPr>
            <a:picLocks noChangeAspect="1"/>
          </p:cNvPicPr>
          <p:nvPr/>
        </p:nvPicPr>
        <p:blipFill rotWithShape="1">
          <a:blip r:embed="rId9"/>
          <a:srcRect b="1805"/>
          <a:stretch/>
        </p:blipFill>
        <p:spPr>
          <a:xfrm>
            <a:off x="7077661" y="2361437"/>
            <a:ext cx="205672" cy="200124"/>
          </a:xfrm>
          <a:prstGeom prst="rect">
            <a:avLst/>
          </a:prstGeom>
        </p:spPr>
      </p:pic>
      <p:pic>
        <p:nvPicPr>
          <p:cNvPr id="49" name="Picture 4">
            <a:extLst>
              <a:ext uri="{FF2B5EF4-FFF2-40B4-BE49-F238E27FC236}">
                <a16:creationId xmlns:a16="http://schemas.microsoft.com/office/drawing/2014/main" id="{35054CD6-39E9-4A7A-9EA3-DAEF4A8D646A}"/>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702152" y="2083746"/>
            <a:ext cx="209545" cy="221714"/>
          </a:xfrm>
          <a:prstGeom prst="rect">
            <a:avLst/>
          </a:prstGeom>
        </p:spPr>
      </p:pic>
      <p:pic>
        <p:nvPicPr>
          <p:cNvPr id="50" name="Picture 4">
            <a:extLst>
              <a:ext uri="{FF2B5EF4-FFF2-40B4-BE49-F238E27FC236}">
                <a16:creationId xmlns:a16="http://schemas.microsoft.com/office/drawing/2014/main" id="{B71D74E0-D6C5-498A-95DB-480722393878}"/>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7010301" y="2080824"/>
            <a:ext cx="209545" cy="221714"/>
          </a:xfrm>
          <a:prstGeom prst="rect">
            <a:avLst/>
          </a:prstGeom>
        </p:spPr>
      </p:pic>
      <p:pic>
        <p:nvPicPr>
          <p:cNvPr id="51" name="Picture 4">
            <a:extLst>
              <a:ext uri="{FF2B5EF4-FFF2-40B4-BE49-F238E27FC236}">
                <a16:creationId xmlns:a16="http://schemas.microsoft.com/office/drawing/2014/main" id="{3CB03AFB-C657-4431-AEEA-48B324202488}"/>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253512" y="2212628"/>
            <a:ext cx="209545" cy="221714"/>
          </a:xfrm>
          <a:prstGeom prst="rect">
            <a:avLst/>
          </a:prstGeom>
        </p:spPr>
      </p:pic>
      <p:pic>
        <p:nvPicPr>
          <p:cNvPr id="52" name="Picture 4">
            <a:extLst>
              <a:ext uri="{FF2B5EF4-FFF2-40B4-BE49-F238E27FC236}">
                <a16:creationId xmlns:a16="http://schemas.microsoft.com/office/drawing/2014/main" id="{A5F5179B-8564-4C55-8068-86F7529E2C80}"/>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177315" y="2439115"/>
            <a:ext cx="209545" cy="221714"/>
          </a:xfrm>
          <a:prstGeom prst="rect">
            <a:avLst/>
          </a:prstGeom>
        </p:spPr>
      </p:pic>
      <p:pic>
        <p:nvPicPr>
          <p:cNvPr id="62" name="Picture 4">
            <a:extLst>
              <a:ext uri="{FF2B5EF4-FFF2-40B4-BE49-F238E27FC236}">
                <a16:creationId xmlns:a16="http://schemas.microsoft.com/office/drawing/2014/main" id="{25B697DD-51A0-4447-99CC-A08D5450A843}"/>
              </a:ext>
            </a:extLst>
          </p:cNvPr>
          <p:cNvPicPr>
            <a:picLocks noChangeAspect="1"/>
          </p:cNvPicPr>
          <p:nvPr/>
        </p:nvPicPr>
        <p:blipFill rotWithShape="1">
          <a:blip r:embed="rId8">
            <a:extLst>
              <a:ext uri="{28A0092B-C50C-407E-A947-70E740481C1C}">
                <a14:useLocalDpi xmlns:a14="http://schemas.microsoft.com/office/drawing/2010/main" val="0"/>
              </a:ext>
            </a:extLst>
          </a:blip>
          <a:srcRect l="20704" r="59887" b="51906"/>
          <a:stretch/>
        </p:blipFill>
        <p:spPr>
          <a:xfrm>
            <a:off x="6260455" y="2726904"/>
            <a:ext cx="209545" cy="221714"/>
          </a:xfrm>
          <a:prstGeom prst="rect">
            <a:avLst/>
          </a:prstGeom>
        </p:spPr>
      </p:pic>
      <p:pic>
        <p:nvPicPr>
          <p:cNvPr id="67" name="Picture 4">
            <a:extLst>
              <a:ext uri="{FF2B5EF4-FFF2-40B4-BE49-F238E27FC236}">
                <a16:creationId xmlns:a16="http://schemas.microsoft.com/office/drawing/2014/main" id="{D1526C1F-6411-473E-8EF4-833198A7296D}"/>
              </a:ext>
            </a:extLst>
          </p:cNvPr>
          <p:cNvPicPr>
            <a:picLocks noChangeAspect="1"/>
          </p:cNvPicPr>
          <p:nvPr/>
        </p:nvPicPr>
        <p:blipFill rotWithShape="1">
          <a:blip r:embed="rId8">
            <a:extLst>
              <a:ext uri="{28A0092B-C50C-407E-A947-70E740481C1C}">
                <a14:useLocalDpi xmlns:a14="http://schemas.microsoft.com/office/drawing/2010/main" val="0"/>
              </a:ext>
            </a:extLst>
          </a:blip>
          <a:srcRect l="21036" t="3899" r="60738" b="55518"/>
          <a:stretch/>
        </p:blipFill>
        <p:spPr>
          <a:xfrm>
            <a:off x="6681081" y="2396329"/>
            <a:ext cx="196766" cy="187092"/>
          </a:xfrm>
          <a:prstGeom prst="rect">
            <a:avLst/>
          </a:prstGeom>
        </p:spPr>
      </p:pic>
      <p:pic>
        <p:nvPicPr>
          <p:cNvPr id="68" name="Picture 4">
            <a:extLst>
              <a:ext uri="{FF2B5EF4-FFF2-40B4-BE49-F238E27FC236}">
                <a16:creationId xmlns:a16="http://schemas.microsoft.com/office/drawing/2014/main" id="{250A4384-5DF3-4AA9-8587-46161AA8A11C}"/>
              </a:ext>
            </a:extLst>
          </p:cNvPr>
          <p:cNvPicPr>
            <a:picLocks noChangeAspect="1"/>
          </p:cNvPicPr>
          <p:nvPr/>
        </p:nvPicPr>
        <p:blipFill rotWithShape="1">
          <a:blip r:embed="rId8">
            <a:extLst>
              <a:ext uri="{28A0092B-C50C-407E-A947-70E740481C1C}">
                <a14:useLocalDpi xmlns:a14="http://schemas.microsoft.com/office/drawing/2010/main" val="0"/>
              </a:ext>
            </a:extLst>
          </a:blip>
          <a:srcRect l="21036" t="3899" r="60738" b="55518"/>
          <a:stretch/>
        </p:blipFill>
        <p:spPr>
          <a:xfrm>
            <a:off x="6555168" y="2866805"/>
            <a:ext cx="196766" cy="187092"/>
          </a:xfrm>
          <a:prstGeom prst="rect">
            <a:avLst/>
          </a:prstGeom>
        </p:spPr>
      </p:pic>
      <p:pic>
        <p:nvPicPr>
          <p:cNvPr id="69" name="Imagen 68">
            <a:extLst>
              <a:ext uri="{FF2B5EF4-FFF2-40B4-BE49-F238E27FC236}">
                <a16:creationId xmlns:a16="http://schemas.microsoft.com/office/drawing/2014/main" id="{A678487D-AB40-4BBE-BF1E-E3745C4F2D4F}"/>
              </a:ext>
            </a:extLst>
          </p:cNvPr>
          <p:cNvPicPr>
            <a:picLocks noChangeAspect="1"/>
          </p:cNvPicPr>
          <p:nvPr/>
        </p:nvPicPr>
        <p:blipFill rotWithShape="1">
          <a:blip r:embed="rId9"/>
          <a:srcRect b="1805"/>
          <a:stretch/>
        </p:blipFill>
        <p:spPr>
          <a:xfrm>
            <a:off x="7095798" y="2685645"/>
            <a:ext cx="205672" cy="200124"/>
          </a:xfrm>
          <a:prstGeom prst="rect">
            <a:avLst/>
          </a:prstGeom>
        </p:spPr>
      </p:pic>
      <p:pic>
        <p:nvPicPr>
          <p:cNvPr id="70" name="Imagen 69">
            <a:extLst>
              <a:ext uri="{FF2B5EF4-FFF2-40B4-BE49-F238E27FC236}">
                <a16:creationId xmlns:a16="http://schemas.microsoft.com/office/drawing/2014/main" id="{63E646D9-74F2-47A8-83FF-1A1E7242DD43}"/>
              </a:ext>
            </a:extLst>
          </p:cNvPr>
          <p:cNvPicPr>
            <a:picLocks noChangeAspect="1"/>
          </p:cNvPicPr>
          <p:nvPr/>
        </p:nvPicPr>
        <p:blipFill>
          <a:blip r:embed="rId10"/>
          <a:stretch>
            <a:fillRect/>
          </a:stretch>
        </p:blipFill>
        <p:spPr>
          <a:xfrm>
            <a:off x="6599675" y="3452913"/>
            <a:ext cx="236612" cy="231578"/>
          </a:xfrm>
          <a:prstGeom prst="rect">
            <a:avLst/>
          </a:prstGeom>
        </p:spPr>
      </p:pic>
      <p:pic>
        <p:nvPicPr>
          <p:cNvPr id="71" name="Imagen 70">
            <a:extLst>
              <a:ext uri="{FF2B5EF4-FFF2-40B4-BE49-F238E27FC236}">
                <a16:creationId xmlns:a16="http://schemas.microsoft.com/office/drawing/2014/main" id="{F3C32892-E865-4B08-948C-693F2BF3AD35}"/>
              </a:ext>
            </a:extLst>
          </p:cNvPr>
          <p:cNvPicPr>
            <a:picLocks noChangeAspect="1"/>
          </p:cNvPicPr>
          <p:nvPr/>
        </p:nvPicPr>
        <p:blipFill>
          <a:blip r:embed="rId10"/>
          <a:stretch>
            <a:fillRect/>
          </a:stretch>
        </p:blipFill>
        <p:spPr>
          <a:xfrm>
            <a:off x="6218571" y="3150373"/>
            <a:ext cx="236612" cy="231578"/>
          </a:xfrm>
          <a:prstGeom prst="rect">
            <a:avLst/>
          </a:prstGeom>
        </p:spPr>
      </p:pic>
      <p:pic>
        <p:nvPicPr>
          <p:cNvPr id="6" name="Imagen 5">
            <a:extLst>
              <a:ext uri="{FF2B5EF4-FFF2-40B4-BE49-F238E27FC236}">
                <a16:creationId xmlns:a16="http://schemas.microsoft.com/office/drawing/2014/main" id="{4326372D-DAA9-4BB4-8DAE-8CB5FBF63127}"/>
              </a:ext>
            </a:extLst>
          </p:cNvPr>
          <p:cNvPicPr>
            <a:picLocks noChangeAspect="1"/>
          </p:cNvPicPr>
          <p:nvPr/>
        </p:nvPicPr>
        <p:blipFill rotWithShape="1">
          <a:blip r:embed="rId11"/>
          <a:srcRect t="3566" b="5501"/>
          <a:stretch/>
        </p:blipFill>
        <p:spPr>
          <a:xfrm>
            <a:off x="10411550" y="3143760"/>
            <a:ext cx="895350" cy="796839"/>
          </a:xfrm>
          <a:prstGeom prst="rect">
            <a:avLst/>
          </a:prstGeom>
        </p:spPr>
      </p:pic>
    </p:spTree>
    <p:extLst>
      <p:ext uri="{BB962C8B-B14F-4D97-AF65-F5344CB8AC3E}">
        <p14:creationId xmlns:p14="http://schemas.microsoft.com/office/powerpoint/2010/main" val="368972337"/>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18079</TotalTime>
  <Words>2352</Words>
  <Application>Microsoft Office PowerPoint</Application>
  <PresentationFormat>Panorámica</PresentationFormat>
  <Paragraphs>523</Paragraphs>
  <Slides>114</Slides>
  <Notes>5</Notes>
  <HiddenSlides>0</HiddenSlides>
  <MMClips>2</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114</vt:i4>
      </vt:variant>
    </vt:vector>
  </HeadingPairs>
  <TitlesOfParts>
    <vt:vector size="121" baseType="lpstr">
      <vt:lpstr>Arial</vt:lpstr>
      <vt:lpstr>Calibri</vt:lpstr>
      <vt:lpstr>Cambria Math</vt:lpstr>
      <vt:lpstr>Karla</vt:lpstr>
      <vt:lpstr>Times</vt:lpstr>
      <vt:lpstr>GEC_template</vt:lpstr>
      <vt:lpstr>Equation</vt:lpstr>
      <vt:lpstr>Introduction to Deep Neural Networks for Image Recognition </vt:lpstr>
      <vt:lpstr>Introduction to Autoencoders and Variational Autoencoders</vt:lpstr>
      <vt:lpstr>Outline </vt:lpstr>
      <vt:lpstr>Neural Networks</vt:lpstr>
      <vt:lpstr>Quick Review. Neural Networks as function approximation.</vt:lpstr>
      <vt:lpstr>Quick Review (cont)</vt:lpstr>
      <vt:lpstr>Quick Review (cont)</vt:lpstr>
      <vt:lpstr>Quick Review (cont)</vt:lpstr>
      <vt:lpstr>Quick Review (cont)</vt:lpstr>
      <vt:lpstr>Quick Review (cont)</vt:lpstr>
      <vt:lpstr>Presentación de PowerPoint</vt:lpstr>
      <vt:lpstr>Presentación de PowerPoint</vt:lpstr>
      <vt:lpstr>Presentación de PowerPoint</vt:lpstr>
      <vt:lpstr>Representation learning</vt:lpstr>
      <vt:lpstr>Representation learning</vt:lpstr>
      <vt:lpstr>Representation learning</vt:lpstr>
      <vt:lpstr>Representation learning: How</vt:lpstr>
      <vt:lpstr>Representation learning: How</vt:lpstr>
      <vt:lpstr>Representation learning: How</vt:lpstr>
      <vt:lpstr>Supervised vs Unsupervised</vt:lpstr>
      <vt:lpstr>What are autoencoders?</vt:lpstr>
      <vt:lpstr>History </vt:lpstr>
      <vt:lpstr>Supervised vs Unsupervised</vt:lpstr>
      <vt:lpstr>Autoencoders</vt:lpstr>
      <vt:lpstr>Lossless and Lossy Encoding</vt:lpstr>
      <vt:lpstr>Lossless and Lossy Encoding (cont)</vt:lpstr>
      <vt:lpstr>Supervised vs Unsupervised</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Better autoencoder</vt:lpstr>
      <vt:lpstr>Presentación de PowerPoint</vt:lpstr>
      <vt:lpstr>Go deeper</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 motivation </vt:lpstr>
      <vt:lpstr>Generative models</vt:lpstr>
      <vt:lpstr>Generative models</vt:lpstr>
      <vt:lpstr>Generative models</vt:lpstr>
      <vt:lpstr>Generative models</vt:lpstr>
      <vt:lpstr>Generative models</vt:lpstr>
      <vt:lpstr>Variational Autoencoders</vt:lpstr>
      <vt:lpstr>Variational Autoencoders</vt:lpstr>
      <vt:lpstr>Variational Autoencoders</vt:lpstr>
      <vt:lpstr>Variational Autoencoders</vt:lpstr>
      <vt:lpstr>Variational Autoencoder</vt:lpstr>
      <vt:lpstr>Variational Autoencoders</vt:lpstr>
      <vt:lpstr>Variational Autoencoders</vt:lpstr>
      <vt:lpstr>Variational Autoencoders</vt:lpstr>
      <vt:lpstr>Variational Autoencoders</vt:lpstr>
      <vt:lpstr>Variational Autoencoders</vt:lpstr>
      <vt:lpstr>VAE Likelihood</vt:lpstr>
      <vt:lpstr>VAE Likelihood</vt:lpstr>
      <vt:lpstr>VAE Architecture</vt:lpstr>
      <vt:lpstr>VAE Loss</vt:lpstr>
      <vt:lpstr>Presentación de PowerPoint</vt:lpstr>
      <vt:lpstr>Presentación de PowerPoint</vt:lpstr>
      <vt:lpstr>Training VAE</vt:lpstr>
      <vt:lpstr>Training VAE</vt:lpstr>
      <vt:lpstr>Training VAE</vt:lpstr>
      <vt:lpstr>Blending VAE</vt:lpstr>
      <vt:lpstr>Parameter space VAE</vt:lpstr>
      <vt:lpstr>Parameter space VAE</vt:lpstr>
      <vt:lpstr>Training VAE</vt:lpstr>
      <vt:lpstr>Presentación de PowerPoint</vt:lpstr>
      <vt:lpstr>Blending Latent Variables [NEW @ER]</vt:lpstr>
      <vt:lpstr>Blending Latent Variables [NEW @ER]</vt:lpstr>
      <vt:lpstr>Blending Latent Variables [NEW @ER]</vt:lpstr>
      <vt:lpstr>Blending Latent Variables [NEW @ER]</vt:lpstr>
      <vt:lpstr>Blending Latent Variables [NEW @ER]</vt:lpstr>
      <vt:lpstr>Blending Latent Variables [NEW @ER]</vt:lpstr>
      <vt:lpstr>Blending Latent Variables [NEW @ER]</vt:lpstr>
      <vt:lpstr>Blending Latent Variables [NEW @ER]</vt:lpstr>
      <vt:lpstr>Blending Latent Variables [NEW @ER]</vt:lpstr>
      <vt:lpstr>Blending Latent Variables [NEW @ER]</vt:lpstr>
      <vt:lpstr>Presentación de PowerPoint</vt:lpstr>
      <vt:lpstr>Reparametrization Trick</vt:lpstr>
      <vt:lpstr>Reparametrization Trick</vt:lpstr>
      <vt:lpstr>Reparametrization Trick</vt:lpstr>
      <vt:lpstr>Presentación de PowerPoint</vt:lpstr>
      <vt:lpstr>Latest events on Image Recognition [NEW @GG]</vt:lpstr>
      <vt:lpstr>Latest events on Image Recognition [NEW @GG]</vt:lpstr>
      <vt:lpstr>Latest events on Image Recognition [NEW @GG]</vt:lpstr>
      <vt:lpstr>Latest events on Image Recognition [NEW @GG]</vt:lpstr>
      <vt:lpstr>Latest events on Image Recognition [NEW @GG]</vt:lpstr>
      <vt:lpstr>Latest events on Image Recognition [NEW @GG]</vt:lpstr>
      <vt:lpstr>Latest events on Image Recognition [NEW @GG]</vt:lpstr>
      <vt:lpstr>Latest events on Image Recognition [NEW @GG]</vt:lpstr>
      <vt:lpstr>Latest events on Image Recognition [NEW @GG]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Germán García Jara</cp:lastModifiedBy>
  <cp:revision>211</cp:revision>
  <dcterms:created xsi:type="dcterms:W3CDTF">2018-06-13T00:26:17Z</dcterms:created>
  <dcterms:modified xsi:type="dcterms:W3CDTF">2019-01-23T04:02:24Z</dcterms:modified>
</cp:coreProperties>
</file>